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2" r:id="rId1"/>
  </p:sldMasterIdLst>
  <p:notesMasterIdLst>
    <p:notesMasterId r:id="rId70"/>
  </p:notesMasterIdLst>
  <p:sldIdLst>
    <p:sldId id="259" r:id="rId2"/>
    <p:sldId id="266" r:id="rId3"/>
    <p:sldId id="267" r:id="rId4"/>
    <p:sldId id="277" r:id="rId5"/>
    <p:sldId id="276" r:id="rId6"/>
    <p:sldId id="278" r:id="rId7"/>
    <p:sldId id="268" r:id="rId8"/>
    <p:sldId id="269" r:id="rId9"/>
    <p:sldId id="279" r:id="rId10"/>
    <p:sldId id="270" r:id="rId11"/>
    <p:sldId id="271" r:id="rId12"/>
    <p:sldId id="272" r:id="rId13"/>
    <p:sldId id="295" r:id="rId14"/>
    <p:sldId id="296" r:id="rId15"/>
    <p:sldId id="297" r:id="rId16"/>
    <p:sldId id="299" r:id="rId17"/>
    <p:sldId id="301" r:id="rId18"/>
    <p:sldId id="302" r:id="rId19"/>
    <p:sldId id="303" r:id="rId20"/>
    <p:sldId id="304" r:id="rId21"/>
    <p:sldId id="305" r:id="rId22"/>
    <p:sldId id="306" r:id="rId23"/>
    <p:sldId id="294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273" r:id="rId36"/>
    <p:sldId id="329" r:id="rId37"/>
    <p:sldId id="330" r:id="rId38"/>
    <p:sldId id="331" r:id="rId39"/>
    <p:sldId id="338" r:id="rId40"/>
    <p:sldId id="332" r:id="rId41"/>
    <p:sldId id="337" r:id="rId42"/>
    <p:sldId id="339" r:id="rId43"/>
    <p:sldId id="335" r:id="rId44"/>
    <p:sldId id="336" r:id="rId45"/>
    <p:sldId id="333" r:id="rId46"/>
    <p:sldId id="274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275" r:id="rId58"/>
    <p:sldId id="258" r:id="rId59"/>
    <p:sldId id="289" r:id="rId60"/>
    <p:sldId id="262" r:id="rId61"/>
    <p:sldId id="290" r:id="rId62"/>
    <p:sldId id="264" r:id="rId63"/>
    <p:sldId id="291" r:id="rId64"/>
    <p:sldId id="265" r:id="rId65"/>
    <p:sldId id="293" r:id="rId66"/>
    <p:sldId id="263" r:id="rId67"/>
    <p:sldId id="292" r:id="rId68"/>
    <p:sldId id="260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09" autoAdjust="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9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25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035" cy="308673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텍스트 개체 틀 26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Arial" charset="0"/>
                <a:cs typeface="+mn-cs"/>
              </a:rPr>
              <a:t>마스터 텍스트 스타일을 편집합니다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  <a:p>
            <a: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Arial" charset="0"/>
                <a:cs typeface="+mn-cs"/>
              </a:rPr>
              <a:t>둘째 수준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  <a:p>
            <a: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Arial" charset="0"/>
                <a:cs typeface="+mn-cs"/>
              </a:rPr>
              <a:t>셋째 수준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  <a:p>
            <a: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Arial" charset="0"/>
                <a:cs typeface="+mn-cs"/>
              </a:rPr>
              <a:t>넷째 수준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  <a:p>
            <a: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Arial" charset="0"/>
                <a:cs typeface="+mn-cs"/>
              </a:rPr>
              <a:t>다섯째 수준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28" name="머리글 갤체 틀 27"/>
          <p:cNvSpPr txBox="1">
            <a:spLocks noGrp="1"/>
          </p:cNvSpPr>
          <p:nvPr>
            <p:ph type="hdr"/>
          </p:nvPr>
        </p:nvSpPr>
        <p:spPr>
          <a:xfrm>
            <a:off x="0" y="0"/>
            <a:ext cx="2972435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29" name="바닥글 개체 틀 28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30" name="날짜 개체 틀 29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</a:lstStyle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>
                <a:solidFill>
                  <a:schemeClr val="tx1"/>
                </a:solidFill>
                <a:latin typeface="맑은 고딕" charset="0"/>
                <a:ea typeface="Arial" charset="0"/>
                <a:cs typeface="+mn-cs"/>
              </a:rPr>
              <a:t>20/02/2020</a:t>
            </a:fld>
            <a:endParaRPr lang="ko-KR" altLang="en-US" sz="1200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31" name="슬라이드 번호 개체 틀 3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200">
                <a:solidFill>
                  <a:schemeClr val="tx1"/>
                </a:solidFill>
                <a:latin typeface="맑은 고딕" charset="0"/>
                <a:ea typeface="Arial" charset="0"/>
                <a:cs typeface="+mn-cs"/>
              </a:rPr>
              <a:t>‹#›</a:t>
            </a:fld>
            <a:endParaRPr lang="ko-KR" altLang="en-US" sz="1200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1261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441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6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93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2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18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230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237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704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851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260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0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1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inflearn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modenedu.com/index_main.php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250" cy="5836285"/>
            <a:chOff x="323850" y="1085850"/>
            <a:chExt cx="11525250" cy="583628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323850" y="1085850"/>
              <a:ext cx="11525250" cy="577215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mpd="dbl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380365" y="1152525"/>
              <a:ext cx="11412220" cy="575119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37565" y="1708150"/>
              <a:ext cx="10497820" cy="521398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372100" y="1291590"/>
              <a:ext cx="1428750" cy="2286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6988175" y="1291590"/>
              <a:ext cx="231775" cy="2286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6050" cy="6729730"/>
            <a:chOff x="708660" y="192405"/>
            <a:chExt cx="10306050" cy="672973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060" cy="6725920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8705" cy="674370"/>
            </a:xfrm>
            <a:custGeom>
              <a:avLst/>
              <a:gdLst>
                <a:gd name="TX0" fmla="*/ 337004 w 9958235"/>
                <a:gd name="TY0" fmla="*/ 0 h 674008"/>
                <a:gd name="TX1" fmla="*/ 9896285 w 9958235"/>
                <a:gd name="TY1" fmla="*/ 0 h 674008"/>
                <a:gd name="TX2" fmla="*/ 9958234 w 9958235"/>
                <a:gd name="TY2" fmla="*/ 6245 h 674008"/>
                <a:gd name="TX3" fmla="*/ 9952264 w 9958235"/>
                <a:gd name="TY3" fmla="*/ 6847 h 674008"/>
                <a:gd name="TX4" fmla="*/ 9683178 w 9958235"/>
                <a:gd name="TY4" fmla="*/ 337004 h 674008"/>
                <a:gd name="TX5" fmla="*/ 9683178 w 9958235"/>
                <a:gd name="TY5" fmla="*/ 674007 h 674008"/>
                <a:gd name="TX6" fmla="*/ 0 w 9958235"/>
                <a:gd name="TY6" fmla="*/ 674007 h 674008"/>
                <a:gd name="TX7" fmla="*/ 0 w 9958235"/>
                <a:gd name="TY7" fmla="*/ 337004 h 674008"/>
                <a:gd name="TX8" fmla="*/ 337004 w 9958235"/>
                <a:gd name="TY8" fmla="*/ 0 h 67400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5" h="674008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ln w="3175" cap="flat" cmpd="sng">
                    <a:noFill/>
                    <a:prstDash/>
                  </a:ln>
                  <a:solidFill>
                    <a:srgbClr val="FFFFFF"/>
                  </a:solidFill>
                  <a:latin typeface="서울남산체 B" charset="0"/>
                  <a:ea typeface="서울남산체 B" charset="0"/>
                </a:rPr>
                <a:t>팀 소개</a:t>
              </a:r>
              <a:endParaRPr lang="ko-KR" altLang="en-US" sz="1800">
                <a:latin typeface="맑은 고딕" charset="0"/>
                <a:ea typeface="Arial" charset="0"/>
                <a:cs typeface="+mn-cs"/>
              </a:endParaRPr>
            </a:p>
          </p:txBody>
        </p:sp>
      </p:grpSp>
      <p:sp>
        <p:nvSpPr>
          <p:cNvPr id="28" name="직사각형 27"/>
          <p:cNvSpPr>
            <a:spLocks/>
          </p:cNvSpPr>
          <p:nvPr/>
        </p:nvSpPr>
        <p:spPr>
          <a:xfrm>
            <a:off x="2099310" y="5559425"/>
            <a:ext cx="7303770" cy="4159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곽희수, 김봄하늘, 장범석, 이태수, 김인구</a:t>
            </a:r>
          </a:p>
        </p:txBody>
      </p:sp>
      <p:sp>
        <p:nvSpPr>
          <p:cNvPr id="29" name="타원 28"/>
          <p:cNvSpPr>
            <a:spLocks/>
          </p:cNvSpPr>
          <p:nvPr/>
        </p:nvSpPr>
        <p:spPr>
          <a:xfrm>
            <a:off x="4323080" y="1987550"/>
            <a:ext cx="2878455" cy="2878455"/>
          </a:xfrm>
          <a:prstGeom prst="ellipse">
            <a:avLst/>
          </a:prstGeom>
          <a:solidFill>
            <a:srgbClr val="36C0C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b="1">
                <a:solidFill>
                  <a:srgbClr val="FFFFFF"/>
                </a:solidFill>
                <a:latin typeface="서울남산체 B" charset="0"/>
                <a:ea typeface="서울남산체 B" charset="0"/>
              </a:rPr>
              <a:t>Eight Edu</a:t>
            </a:r>
            <a:endParaRPr lang="ko-KR" altLang="en-US" sz="2800" b="1">
              <a:solidFill>
                <a:srgbClr val="FFFFFF"/>
              </a:solidFill>
              <a:latin typeface="서울남산체 B" charset="0"/>
              <a:ea typeface="서울남산체 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85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885" cy="5836920"/>
            <a:chOff x="323850" y="1085850"/>
            <a:chExt cx="11525885" cy="5836920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5885" cy="5772785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2855" cy="5751830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8455" cy="52146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29385" cy="22923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2410" cy="22923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6685" cy="6730365"/>
            <a:chOff x="708660" y="192405"/>
            <a:chExt cx="10306685" cy="6730365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060" cy="6725920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8705" cy="674370"/>
            </a:xfrm>
            <a:custGeom>
              <a:avLst/>
              <a:gdLst>
                <a:gd name="TX0" fmla="*/ 337004 w 9958235"/>
                <a:gd name="TY0" fmla="*/ 0 h 674008"/>
                <a:gd name="TX1" fmla="*/ 9896285 w 9958235"/>
                <a:gd name="TY1" fmla="*/ 0 h 674008"/>
                <a:gd name="TX2" fmla="*/ 9958234 w 9958235"/>
                <a:gd name="TY2" fmla="*/ 6245 h 674008"/>
                <a:gd name="TX3" fmla="*/ 9952264 w 9958235"/>
                <a:gd name="TY3" fmla="*/ 6847 h 674008"/>
                <a:gd name="TX4" fmla="*/ 9683178 w 9958235"/>
                <a:gd name="TY4" fmla="*/ 337004 h 674008"/>
                <a:gd name="TX5" fmla="*/ 9683178 w 9958235"/>
                <a:gd name="TY5" fmla="*/ 674007 h 674008"/>
                <a:gd name="TX6" fmla="*/ 0 w 9958235"/>
                <a:gd name="TY6" fmla="*/ 674007 h 674008"/>
                <a:gd name="TX7" fmla="*/ 0 w 9958235"/>
                <a:gd name="TY7" fmla="*/ 337004 h 674008"/>
                <a:gd name="TX8" fmla="*/ 337004 w 9958235"/>
                <a:gd name="TY8" fmla="*/ 0 h 67400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5" h="674008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ln w="3175" cap="flat" cmpd="sng">
                    <a:noFill/>
                    <a:prstDash/>
                  </a:ln>
                  <a:solidFill>
                    <a:srgbClr val="FFFFFF"/>
                  </a:solidFill>
                  <a:latin typeface="서울남산체 B" charset="0"/>
                  <a:ea typeface="서울남산체 B" charset="0"/>
                </a:rPr>
                <a:t>개발 일정</a:t>
              </a:r>
              <a:endParaRPr lang="ko-KR" altLang="en-US" sz="3600" b="1">
                <a:ln w="3175" cap="flat" cmpd="sng">
                  <a:noFill/>
                  <a:prstDash/>
                </a:ln>
                <a:solidFill>
                  <a:srgbClr val="FFFFFF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27" name="텍스트 상자 26"/>
          <p:cNvSpPr txBox="1">
            <a:spLocks/>
          </p:cNvSpPr>
          <p:nvPr/>
        </p:nvSpPr>
        <p:spPr>
          <a:xfrm>
            <a:off x="5575935" y="2774315"/>
            <a:ext cx="83312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accent1"/>
                </a:solidFill>
                <a:latin typeface="서울남산체 B" charset="0"/>
                <a:ea typeface="서울남산체 B" charset="0"/>
              </a:rPr>
              <a:t>2주차</a:t>
            </a:r>
            <a:endParaRPr lang="ko-KR" altLang="en-US" sz="2000" b="1">
              <a:solidFill>
                <a:schemeClr val="accent1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5575935" y="2239010"/>
            <a:ext cx="83312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accent1"/>
                </a:solidFill>
                <a:latin typeface="서울남산체 B" charset="0"/>
                <a:ea typeface="서울남산체 B" charset="0"/>
              </a:rPr>
              <a:t>1주차</a:t>
            </a:r>
            <a:endParaRPr lang="ko-KR" altLang="en-US" sz="2000" b="1">
              <a:solidFill>
                <a:schemeClr val="accent1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>
            <a:off x="5575935" y="3316605"/>
            <a:ext cx="83312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accent1"/>
                </a:solidFill>
                <a:latin typeface="서울남산체 B" charset="0"/>
                <a:ea typeface="서울남산체 B" charset="0"/>
              </a:rPr>
              <a:t>3주차</a:t>
            </a:r>
            <a:endParaRPr lang="ko-KR" altLang="en-US" sz="2000" b="1">
              <a:solidFill>
                <a:schemeClr val="accent1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>
            <a:off x="5575935" y="3811270"/>
            <a:ext cx="83312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accent1"/>
                </a:solidFill>
                <a:latin typeface="서울남산체 B" charset="0"/>
                <a:ea typeface="서울남산체 B" charset="0"/>
              </a:rPr>
              <a:t>4주차</a:t>
            </a:r>
            <a:endParaRPr lang="ko-KR" altLang="en-US" sz="2000" b="1">
              <a:solidFill>
                <a:schemeClr val="accent1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5570220" y="4323715"/>
            <a:ext cx="83312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accent1"/>
                </a:solidFill>
                <a:latin typeface="서울남산체 B" charset="0"/>
                <a:ea typeface="서울남산체 B" charset="0"/>
              </a:rPr>
              <a:t>5주차</a:t>
            </a:r>
            <a:endParaRPr lang="ko-KR" altLang="en-US" sz="2000" b="1">
              <a:solidFill>
                <a:schemeClr val="accent1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5581650" y="4836795"/>
            <a:ext cx="83312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accent1"/>
                </a:solidFill>
                <a:latin typeface="서울남산체 B" charset="0"/>
                <a:ea typeface="서울남산체 B" charset="0"/>
              </a:rPr>
              <a:t>6주차</a:t>
            </a:r>
            <a:endParaRPr lang="ko-KR" altLang="en-US" sz="2000" b="1">
              <a:solidFill>
                <a:schemeClr val="accent1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>
            <a:off x="5581650" y="5347335"/>
            <a:ext cx="83312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accent1"/>
                </a:solidFill>
                <a:latin typeface="서울남산체 B" charset="0"/>
                <a:ea typeface="서울남산체 B" charset="0"/>
              </a:rPr>
              <a:t>7주차</a:t>
            </a:r>
            <a:endParaRPr lang="ko-KR" altLang="en-US" sz="2000" b="1">
              <a:solidFill>
                <a:schemeClr val="accent1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4" name="텍스트 상자 33"/>
          <p:cNvSpPr txBox="1">
            <a:spLocks/>
          </p:cNvSpPr>
          <p:nvPr/>
        </p:nvSpPr>
        <p:spPr>
          <a:xfrm>
            <a:off x="6401435" y="2280920"/>
            <a:ext cx="366712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기획회의</a:t>
            </a:r>
            <a:endParaRPr lang="ko-KR" altLang="en-US" sz="1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6401435" y="2781935"/>
            <a:ext cx="366712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UI 설계 </a:t>
            </a:r>
            <a:endParaRPr lang="ko-KR" altLang="en-US" sz="1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6" name="텍스트 상자 35"/>
          <p:cNvSpPr txBox="1">
            <a:spLocks/>
          </p:cNvSpPr>
          <p:nvPr/>
        </p:nvSpPr>
        <p:spPr>
          <a:xfrm>
            <a:off x="6401435" y="3316605"/>
            <a:ext cx="366712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DB 설계</a:t>
            </a:r>
            <a:endParaRPr lang="ko-KR" altLang="en-US" sz="1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>
            <a:off x="6401435" y="3820160"/>
            <a:ext cx="366712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클래스 설계</a:t>
            </a:r>
            <a:endParaRPr lang="ko-KR" altLang="en-US" sz="1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6401435" y="4337050"/>
            <a:ext cx="366712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프로젝트구현1 (UI 구현)</a:t>
            </a:r>
            <a:endParaRPr lang="ko-KR" altLang="en-US" sz="1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>
            <a:off x="6412230" y="4857115"/>
            <a:ext cx="425450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프로젝트구현2 (DB 구현, 클래스 구현)</a:t>
            </a:r>
            <a:endParaRPr lang="ko-KR" altLang="en-US" sz="1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40" name="텍스트 상자 39"/>
          <p:cNvSpPr txBox="1">
            <a:spLocks/>
          </p:cNvSpPr>
          <p:nvPr/>
        </p:nvSpPr>
        <p:spPr>
          <a:xfrm>
            <a:off x="6400800" y="5337175"/>
            <a:ext cx="396430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프로젝트구현3 (클래스 구현, 마무리)</a:t>
            </a:r>
            <a:endParaRPr lang="ko-KR" altLang="en-US" sz="1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>
            <a:off x="1533525" y="2334260"/>
            <a:ext cx="3682365" cy="324485"/>
          </a:xfrm>
          <a:prstGeom prst="roundRect">
            <a:avLst/>
          </a:prstGeom>
          <a:solidFill>
            <a:srgbClr val="36C0C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9.23 ~ 9.29</a:t>
            </a:r>
            <a:endParaRPr lang="ko-KR" altLang="en-US" sz="16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>
            <a:off x="1533525" y="2839720"/>
            <a:ext cx="3682365" cy="313690"/>
          </a:xfrm>
          <a:prstGeom prst="roundRect">
            <a:avLst/>
          </a:prstGeom>
          <a:solidFill>
            <a:srgbClr val="36C0C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9.30  ~ 10.6</a:t>
            </a:r>
            <a:endParaRPr lang="ko-KR" altLang="en-US" sz="16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43" name="도형 42"/>
          <p:cNvSpPr>
            <a:spLocks/>
          </p:cNvSpPr>
          <p:nvPr/>
        </p:nvSpPr>
        <p:spPr>
          <a:xfrm>
            <a:off x="1533525" y="3374390"/>
            <a:ext cx="3682365" cy="284480"/>
          </a:xfrm>
          <a:prstGeom prst="roundRect">
            <a:avLst/>
          </a:prstGeom>
          <a:solidFill>
            <a:srgbClr val="36C0C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10.7 ~ 10.13</a:t>
            </a:r>
            <a:endParaRPr lang="ko-KR" altLang="en-US" sz="16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44" name="도형 43"/>
          <p:cNvSpPr>
            <a:spLocks/>
          </p:cNvSpPr>
          <p:nvPr/>
        </p:nvSpPr>
        <p:spPr>
          <a:xfrm>
            <a:off x="1533525" y="3869690"/>
            <a:ext cx="3682365" cy="316865"/>
          </a:xfrm>
          <a:prstGeom prst="roundRect">
            <a:avLst/>
          </a:prstGeom>
          <a:solidFill>
            <a:srgbClr val="36C0C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10.14 ~ 10.20</a:t>
            </a:r>
            <a:endParaRPr lang="ko-KR" altLang="en-US" sz="16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>
            <a:off x="1537335" y="4385945"/>
            <a:ext cx="3679190" cy="307340"/>
          </a:xfrm>
          <a:prstGeom prst="roundRect">
            <a:avLst/>
          </a:prstGeom>
          <a:solidFill>
            <a:srgbClr val="36C0C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10.21 ~ 10.30</a:t>
            </a:r>
            <a:endParaRPr lang="ko-KR" altLang="en-US" sz="16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>
            <a:off x="1533525" y="4891405"/>
            <a:ext cx="3682365" cy="292100"/>
          </a:xfrm>
          <a:prstGeom prst="roundRect">
            <a:avLst/>
          </a:prstGeom>
          <a:solidFill>
            <a:srgbClr val="36C0C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10.31 ~ 11.7</a:t>
            </a:r>
            <a:endParaRPr lang="ko-KR" altLang="en-US" sz="16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>
            <a:off x="1533525" y="5395595"/>
            <a:ext cx="3682365" cy="297180"/>
          </a:xfrm>
          <a:prstGeom prst="roundRect">
            <a:avLst/>
          </a:prstGeom>
          <a:solidFill>
            <a:srgbClr val="36C0C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11.8 ~ 11.13</a:t>
            </a:r>
            <a:endParaRPr lang="ko-KR" altLang="en-US" sz="16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885" cy="5836920"/>
            <a:chOff x="323850" y="1085850"/>
            <a:chExt cx="11525885" cy="5836920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5885" cy="5772785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2855" cy="5751830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8455" cy="52146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29385" cy="22923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2410" cy="22923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6685" cy="6730365"/>
            <a:chOff x="708660" y="192405"/>
            <a:chExt cx="10306685" cy="6730365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060" cy="6725920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8705" cy="674370"/>
            </a:xfrm>
            <a:custGeom>
              <a:avLst/>
              <a:gdLst>
                <a:gd name="TX0" fmla="*/ 337004 w 9958235"/>
                <a:gd name="TY0" fmla="*/ 0 h 674008"/>
                <a:gd name="TX1" fmla="*/ 9896285 w 9958235"/>
                <a:gd name="TY1" fmla="*/ 0 h 674008"/>
                <a:gd name="TX2" fmla="*/ 9958234 w 9958235"/>
                <a:gd name="TY2" fmla="*/ 6245 h 674008"/>
                <a:gd name="TX3" fmla="*/ 9952264 w 9958235"/>
                <a:gd name="TY3" fmla="*/ 6847 h 674008"/>
                <a:gd name="TX4" fmla="*/ 9683178 w 9958235"/>
                <a:gd name="TY4" fmla="*/ 337004 h 674008"/>
                <a:gd name="TX5" fmla="*/ 9683178 w 9958235"/>
                <a:gd name="TY5" fmla="*/ 674007 h 674008"/>
                <a:gd name="TX6" fmla="*/ 0 w 9958235"/>
                <a:gd name="TY6" fmla="*/ 674007 h 674008"/>
                <a:gd name="TX7" fmla="*/ 0 w 9958235"/>
                <a:gd name="TY7" fmla="*/ 337004 h 674008"/>
                <a:gd name="TX8" fmla="*/ 337004 w 9958235"/>
                <a:gd name="TY8" fmla="*/ 0 h 67400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5" h="674008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ln w="3175" cap="flat" cmpd="sng">
                    <a:noFill/>
                    <a:prstDash/>
                  </a:ln>
                  <a:solidFill>
                    <a:srgbClr val="FFFFFF"/>
                  </a:solidFill>
                  <a:latin typeface="서울남산체 B" charset="0"/>
                  <a:ea typeface="서울남산체 B" charset="0"/>
                </a:rPr>
                <a:t>개발 환경</a:t>
              </a:r>
              <a:endParaRPr lang="ko-KR" altLang="en-US" sz="3600" b="1">
                <a:ln w="3175" cap="flat" cmpd="sng">
                  <a:noFill/>
                  <a:prstDash/>
                </a:ln>
                <a:solidFill>
                  <a:srgbClr val="FFFFFF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1996440" y="1730375"/>
          <a:ext cx="7937500" cy="48844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87500"/>
                <a:gridCol w="3175000"/>
                <a:gridCol w="3175000"/>
              </a:tblGrid>
              <a:tr h="79375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b="1" i="0" strike="noStrike" kern="1200">
                          <a:solidFill>
                            <a:schemeClr val="dk1"/>
                          </a:solidFill>
                          <a:latin typeface="서울남산체 B" charset="0"/>
                          <a:ea typeface="서울남산체 B" charset="0"/>
                        </a:rPr>
                        <a:t> </a:t>
                      </a:r>
                      <a:r>
                        <a:rPr sz="1800" b="1" i="0" kern="1200">
                          <a:solidFill>
                            <a:schemeClr val="dk1"/>
                          </a:solidFill>
                          <a:latin typeface="서울남산체 B" charset="0"/>
                          <a:ea typeface="서울남산체 B" charset="0"/>
                        </a:rPr>
                        <a:t>사용 기술</a:t>
                      </a:r>
                      <a:endParaRPr lang="ko-KR" altLang="en-US" sz="1800" b="1" i="0" kern="1200">
                        <a:solidFill>
                          <a:schemeClr val="dk1"/>
                        </a:solidFill>
                        <a:latin typeface="서울남산체 B" charset="0"/>
                        <a:ea typeface="서울남산체 B" charset="0"/>
                      </a:endParaRPr>
                    </a:p>
                  </a:txBody>
                  <a:tcPr marL="93980" marR="93980" marT="46355" marB="46355"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dk1"/>
                          </a:solidFill>
                          <a:latin typeface="서울남산체 B" charset="0"/>
                          <a:ea typeface="서울남산체 B" charset="0"/>
                        </a:rPr>
                        <a:t>사용 프로그램</a:t>
                      </a:r>
                      <a:endParaRPr lang="ko-KR" altLang="en-US" sz="1800" b="1" i="0" kern="1200">
                        <a:solidFill>
                          <a:schemeClr val="dk1"/>
                        </a:solidFill>
                        <a:latin typeface="서울남산체 B" charset="0"/>
                        <a:ea typeface="서울남산체 B" charset="0"/>
                      </a:endParaRPr>
                    </a:p>
                  </a:txBody>
                  <a:tcPr marL="93980" marR="93980" marT="46355" marB="46355"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dk1"/>
                          </a:solidFill>
                          <a:latin typeface="서울남산체 B" charset="0"/>
                          <a:ea typeface="서울남산체 B" charset="0"/>
                        </a:rPr>
                        <a:t>용 도</a:t>
                      </a:r>
                      <a:endParaRPr lang="ko-KR" altLang="en-US" sz="1800" b="1" i="0" kern="1200">
                        <a:solidFill>
                          <a:schemeClr val="dk1"/>
                        </a:solidFill>
                        <a:latin typeface="서울남산체 B" charset="0"/>
                        <a:ea typeface="서울남산체 B" charset="0"/>
                      </a:endParaRPr>
                    </a:p>
                  </a:txBody>
                  <a:tcPr marL="93980" marR="93980" marT="46355" marB="46355" anchor="ctr"/>
                </a:tc>
              </a:tr>
              <a:tr h="79375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b="0" i="0" strike="noStrike" kern="1200">
                          <a:solidFill>
                            <a:schemeClr val="dk1"/>
                          </a:solidFill>
                          <a:latin typeface="서울남산체 B" charset="0"/>
                          <a:ea typeface="서울남산체 B" charset="0"/>
                        </a:rPr>
                        <a:t>IDE</a:t>
                      </a:r>
                      <a:endParaRPr lang="ko-KR" altLang="en-US" sz="1600" b="0" i="0" strike="noStrike" kern="1200">
                        <a:solidFill>
                          <a:schemeClr val="dk1"/>
                        </a:solidFill>
                        <a:latin typeface="서울남산체 B" charset="0"/>
                        <a:ea typeface="서울남산체 B" charset="0"/>
                      </a:endParaRPr>
                    </a:p>
                  </a:txBody>
                  <a:tcPr marL="182880" marR="93980" marT="46355" marB="46355"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b="0" i="0" kern="1200">
                          <a:solidFill>
                            <a:schemeClr val="dk1"/>
                          </a:solidFill>
                          <a:latin typeface="서울남산체 B" charset="0"/>
                          <a:ea typeface="서울남산체 B" charset="0"/>
                        </a:rPr>
                        <a:t>Eclipse</a:t>
                      </a:r>
                      <a:endParaRPr lang="ko-KR" altLang="en-US" sz="1600" b="0" i="0" kern="1200">
                        <a:solidFill>
                          <a:schemeClr val="dk1"/>
                        </a:solidFill>
                        <a:latin typeface="서울남산체 B" charset="0"/>
                        <a:ea typeface="서울남산체 B" charset="0"/>
                      </a:endParaRPr>
                    </a:p>
                  </a:txBody>
                  <a:tcPr marL="93980" marR="93980" marT="46355" marB="46355"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서울남산체 B" charset="0"/>
                          <a:ea typeface="서울남산체 B" charset="0"/>
                        </a:rPr>
                        <a:t> </a:t>
                      </a:r>
                      <a:r>
                        <a:rPr sz="1600" b="0" i="0" kern="1200">
                          <a:solidFill>
                            <a:schemeClr val="dk1"/>
                          </a:solidFill>
                          <a:latin typeface="서울남산체 B" charset="0"/>
                          <a:ea typeface="서울남산체 B" charset="0"/>
                        </a:rPr>
                        <a:t>소프트웨어를 개발하기 위한 통합개발환경 소프트웨어 인터페이스</a:t>
                      </a:r>
                      <a:endParaRPr lang="ko-KR" altLang="en-US" sz="1600" b="0" i="0" kern="1200">
                        <a:solidFill>
                          <a:schemeClr val="dk1"/>
                        </a:solidFill>
                        <a:latin typeface="서울남산체 B" charset="0"/>
                        <a:ea typeface="서울남산체 B" charset="0"/>
                      </a:endParaRPr>
                    </a:p>
                  </a:txBody>
                  <a:tcPr marL="93980" marR="93980" marT="46355" marB="46355" anchor="ctr"/>
                </a:tc>
              </a:tr>
              <a:tr h="79375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b="0" i="0" strike="noStrike" kern="1200">
                          <a:solidFill>
                            <a:schemeClr val="dk1"/>
                          </a:solidFill>
                          <a:latin typeface="서울남산체 B" charset="0"/>
                          <a:ea typeface="서울남산체 B" charset="0"/>
                        </a:rPr>
                        <a:t>Language </a:t>
                      </a:r>
                      <a:endParaRPr lang="ko-KR" altLang="en-US" sz="1600" b="0" i="0" strike="noStrike" kern="1200">
                        <a:solidFill>
                          <a:schemeClr val="dk1"/>
                        </a:solidFill>
                        <a:latin typeface="서울남산체 B" charset="0"/>
                        <a:ea typeface="서울남산체 B" charset="0"/>
                      </a:endParaRPr>
                    </a:p>
                  </a:txBody>
                  <a:tcPr marL="182880" marR="93980" marT="46355" marB="46355"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b="0" i="0" kern="1200">
                          <a:solidFill>
                            <a:schemeClr val="dk1"/>
                          </a:solidFill>
                          <a:latin typeface="서울남산체 B" charset="0"/>
                          <a:ea typeface="서울남산체 B" charset="0"/>
                        </a:rPr>
                        <a:t>Java</a:t>
                      </a:r>
                      <a:endParaRPr lang="ko-KR" altLang="en-US" sz="1600" b="0" i="0" kern="1200">
                        <a:solidFill>
                          <a:schemeClr val="dk1"/>
                        </a:solidFill>
                        <a:latin typeface="서울남산체 B" charset="0"/>
                        <a:ea typeface="서울남산체 B" charset="0"/>
                      </a:endParaRPr>
                    </a:p>
                  </a:txBody>
                  <a:tcPr marL="93980" marR="93980" marT="46355" marB="46355"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b="0" i="0" strike="noStrike" kern="1200">
                          <a:solidFill>
                            <a:schemeClr val="dk1"/>
                          </a:solidFill>
                          <a:latin typeface="서울남산체 B" charset="0"/>
                          <a:ea typeface="서울남산체 B" charset="0"/>
                        </a:rPr>
                        <a:t>보안 성이 뛰어난 객체 지향 프로그래밍 언어로 프로그램을 만들 때</a:t>
                      </a:r>
                      <a:endParaRPr lang="ko-KR" altLang="en-US" sz="1600" b="0" i="0" strike="noStrike" kern="1200">
                        <a:solidFill>
                          <a:schemeClr val="dk1"/>
                        </a:solidFill>
                        <a:latin typeface="서울남산체 B" charset="0"/>
                        <a:ea typeface="서울남산체 B" charset="0"/>
                      </a:endParaRPr>
                    </a:p>
                  </a:txBody>
                  <a:tcPr marL="93980" marR="93980" marT="46355" marB="46355" anchor="ctr"/>
                </a:tc>
              </a:tr>
              <a:tr h="79375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b="0" i="0" strike="noStrike" kern="1200">
                          <a:solidFill>
                            <a:schemeClr val="dk1"/>
                          </a:solidFill>
                          <a:latin typeface="서울남산체 B" charset="0"/>
                          <a:ea typeface="서울남산체 B" charset="0"/>
                        </a:rPr>
                        <a:t>Front-End</a:t>
                      </a:r>
                      <a:endParaRPr lang="ko-KR" altLang="en-US" sz="1600" b="0" i="0" strike="noStrike" kern="1200">
                        <a:solidFill>
                          <a:schemeClr val="dk1"/>
                        </a:solidFill>
                        <a:latin typeface="서울남산체 B" charset="0"/>
                        <a:ea typeface="서울남산체 B" charset="0"/>
                      </a:endParaRPr>
                    </a:p>
                  </a:txBody>
                  <a:tcPr marL="182880" marR="93980" marT="46355" marB="46355"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b="0" i="0" kern="1200">
                          <a:solidFill>
                            <a:schemeClr val="dk1"/>
                          </a:solidFill>
                          <a:latin typeface="서울남산체 B" charset="0"/>
                          <a:ea typeface="서울남산체 B" charset="0"/>
                        </a:rPr>
                        <a:t>HTML5/Javascript/CSS</a:t>
                      </a:r>
                      <a:endParaRPr lang="ko-KR" altLang="en-US" sz="1600" b="0" i="0" kern="1200">
                        <a:solidFill>
                          <a:schemeClr val="dk1"/>
                        </a:solidFill>
                        <a:latin typeface="서울남산체 B" charset="0"/>
                        <a:ea typeface="서울남산체 B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b="0" i="0" kern="1200">
                          <a:solidFill>
                            <a:schemeClr val="dk1"/>
                          </a:solidFill>
                          <a:latin typeface="서울남산체 B" charset="0"/>
                          <a:ea typeface="서울남산체 B" charset="0"/>
                        </a:rPr>
                        <a:t>(Bootstrap)</a:t>
                      </a:r>
                      <a:endParaRPr lang="ko-KR" altLang="en-US" sz="1600" b="0" i="0" kern="1200">
                        <a:solidFill>
                          <a:schemeClr val="dk1"/>
                        </a:solidFill>
                        <a:latin typeface="서울남산체 B" charset="0"/>
                        <a:ea typeface="서울남산체 B" charset="0"/>
                      </a:endParaRPr>
                    </a:p>
                  </a:txBody>
                  <a:tcPr marL="93980" marR="93980" marT="46355" marB="46355"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b="0" i="0" kern="1200">
                          <a:solidFill>
                            <a:schemeClr val="dk1"/>
                          </a:solidFill>
                          <a:latin typeface="서울남산체 B" charset="0"/>
                          <a:ea typeface="서울남산체 B" charset="0"/>
                        </a:rPr>
                        <a:t>홈페이지에 보이는 외관을 꾸며주고 구현하는데 사용</a:t>
                      </a:r>
                      <a:endParaRPr lang="ko-KR" altLang="en-US" sz="1600" b="0" i="0" kern="1200">
                        <a:solidFill>
                          <a:schemeClr val="dk1"/>
                        </a:solidFill>
                        <a:latin typeface="서울남산체 B" charset="0"/>
                        <a:ea typeface="서울남산체 B" charset="0"/>
                      </a:endParaRPr>
                    </a:p>
                  </a:txBody>
                  <a:tcPr marL="93980" marR="93980" marT="46355" marB="46355" anchor="ctr"/>
                </a:tc>
              </a:tr>
              <a:tr h="79375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b="0" i="0" strike="noStrike" kern="1200">
                          <a:solidFill>
                            <a:schemeClr val="dk1"/>
                          </a:solidFill>
                          <a:latin typeface="서울남산체 B" charset="0"/>
                          <a:ea typeface="서울남산체 B" charset="0"/>
                        </a:rPr>
                        <a:t>Data Base </a:t>
                      </a:r>
                      <a:endParaRPr lang="ko-KR" altLang="en-US" sz="1600" b="0" i="0" strike="noStrike" kern="1200">
                        <a:solidFill>
                          <a:schemeClr val="dk1"/>
                        </a:solidFill>
                        <a:latin typeface="서울남산체 B" charset="0"/>
                        <a:ea typeface="서울남산체 B" charset="0"/>
                      </a:endParaRPr>
                    </a:p>
                  </a:txBody>
                  <a:tcPr marL="182880" marR="93980" marT="46355" marB="46355"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b="0" i="0" strike="noStrike" kern="1200">
                          <a:solidFill>
                            <a:schemeClr val="dk1"/>
                          </a:solidFill>
                          <a:latin typeface="서울남산체 B" charset="0"/>
                          <a:ea typeface="서울남산체 B" charset="0"/>
                        </a:rPr>
                        <a:t>ORACLE 11g with Sql Developer</a:t>
                      </a:r>
                      <a:endParaRPr lang="ko-KR" altLang="en-US" sz="1600" b="0" i="0" strike="noStrike" kern="1200">
                        <a:solidFill>
                          <a:schemeClr val="dk1"/>
                        </a:solidFill>
                        <a:latin typeface="서울남산체 B" charset="0"/>
                        <a:ea typeface="서울남산체 B" charset="0"/>
                      </a:endParaRPr>
                    </a:p>
                  </a:txBody>
                  <a:tcPr marL="93980" marR="93980" marT="46355" marB="46355"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b="0" i="0" kern="1200">
                          <a:solidFill>
                            <a:schemeClr val="dk1"/>
                          </a:solidFill>
                          <a:latin typeface="서울남산체 B" charset="0"/>
                          <a:ea typeface="서울남산체 B" charset="0"/>
                        </a:rPr>
                        <a:t>중복을 피하여 정보를 처리를 효율적으로 하기 위해서 사용</a:t>
                      </a:r>
                      <a:endParaRPr lang="ko-KR" altLang="en-US" sz="1600" b="0" i="0" kern="1200">
                        <a:solidFill>
                          <a:schemeClr val="dk1"/>
                        </a:solidFill>
                        <a:latin typeface="서울남산체 B" charset="0"/>
                        <a:ea typeface="서울남산체 B" charset="0"/>
                      </a:endParaRPr>
                    </a:p>
                  </a:txBody>
                  <a:tcPr marL="93980" marR="93980" marT="46355" marB="46355" anchor="ctr"/>
                </a:tc>
              </a:tr>
              <a:tr h="79375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b="0" i="0" kern="1200">
                          <a:solidFill>
                            <a:schemeClr val="dk1"/>
                          </a:solidFill>
                          <a:latin typeface="서울남산체 B" charset="0"/>
                          <a:ea typeface="서울남산체 B" charset="0"/>
                        </a:rPr>
                        <a:t>Sever</a:t>
                      </a:r>
                      <a:endParaRPr lang="ko-KR" altLang="en-US" sz="1600" b="0" i="0" kern="1200">
                        <a:solidFill>
                          <a:schemeClr val="dk1"/>
                        </a:solidFill>
                        <a:latin typeface="서울남산체 B" charset="0"/>
                        <a:ea typeface="서울남산체 B" charset="0"/>
                      </a:endParaRPr>
                    </a:p>
                  </a:txBody>
                  <a:tcPr marL="182880" marR="93980" marT="46355" marB="46355"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b="0" i="0" kern="1200">
                          <a:solidFill>
                            <a:schemeClr val="dk1"/>
                          </a:solidFill>
                          <a:latin typeface="서울남산체 B" charset="0"/>
                          <a:ea typeface="서울남산체 B" charset="0"/>
                        </a:rPr>
                        <a:t>Apache Tomacat8.5</a:t>
                      </a:r>
                      <a:endParaRPr lang="ko-KR" altLang="en-US" sz="1600" b="0" i="0" kern="1200">
                        <a:solidFill>
                          <a:schemeClr val="dk1"/>
                        </a:solidFill>
                        <a:latin typeface="서울남산체 B" charset="0"/>
                        <a:ea typeface="서울남산체 B" charset="0"/>
                      </a:endParaRPr>
                    </a:p>
                  </a:txBody>
                  <a:tcPr marL="93980" marR="93980" marT="46355" marB="46355"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b="0" i="0" kern="1200">
                          <a:solidFill>
                            <a:schemeClr val="dk1"/>
                          </a:solidFill>
                          <a:latin typeface="서울남산체 B" charset="0"/>
                          <a:ea typeface="서울남산체 B" charset="0"/>
                        </a:rPr>
                        <a:t>컴퓨터 네트워크에서 다른 컴퓨터에 서비스를 제공하기 위한 용도</a:t>
                      </a:r>
                      <a:endParaRPr lang="ko-KR" altLang="en-US" sz="1600" b="0" i="0" kern="1200">
                        <a:solidFill>
                          <a:schemeClr val="dk1"/>
                        </a:solidFill>
                        <a:latin typeface="서울남산체 B" charset="0"/>
                        <a:ea typeface="서울남산체 B" charset="0"/>
                      </a:endParaRPr>
                    </a:p>
                  </a:txBody>
                  <a:tcPr marL="93980" marR="93980" marT="46355" marB="46355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885" cy="5836920"/>
            <a:chOff x="323850" y="1085850"/>
            <a:chExt cx="11525885" cy="5836920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5885" cy="5772785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2855" cy="5751830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8455" cy="52146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29385" cy="22923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2410" cy="22923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6685" cy="6730365"/>
            <a:chOff x="708660" y="192405"/>
            <a:chExt cx="10306685" cy="6730365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060" cy="6725920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8705" cy="674370"/>
            </a:xfrm>
            <a:custGeom>
              <a:avLst/>
              <a:gdLst>
                <a:gd name="TX0" fmla="*/ 337004 w 9958235"/>
                <a:gd name="TY0" fmla="*/ 0 h 674008"/>
                <a:gd name="TX1" fmla="*/ 9896285 w 9958235"/>
                <a:gd name="TY1" fmla="*/ 0 h 674008"/>
                <a:gd name="TX2" fmla="*/ 9958234 w 9958235"/>
                <a:gd name="TY2" fmla="*/ 6245 h 674008"/>
                <a:gd name="TX3" fmla="*/ 9952264 w 9958235"/>
                <a:gd name="TY3" fmla="*/ 6847 h 674008"/>
                <a:gd name="TX4" fmla="*/ 9683178 w 9958235"/>
                <a:gd name="TY4" fmla="*/ 337004 h 674008"/>
                <a:gd name="TX5" fmla="*/ 9683178 w 9958235"/>
                <a:gd name="TY5" fmla="*/ 674007 h 674008"/>
                <a:gd name="TX6" fmla="*/ 0 w 9958235"/>
                <a:gd name="TY6" fmla="*/ 674007 h 674008"/>
                <a:gd name="TX7" fmla="*/ 0 w 9958235"/>
                <a:gd name="TY7" fmla="*/ 337004 h 674008"/>
                <a:gd name="TX8" fmla="*/ 337004 w 9958235"/>
                <a:gd name="TY8" fmla="*/ 0 h 67400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5" h="674008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33108410006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90" y="1047750"/>
            <a:ext cx="8775065" cy="58705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743131001822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30" y="1095375"/>
            <a:ext cx="8978265" cy="57753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898891002986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40" y="1083310"/>
            <a:ext cx="8883015" cy="58350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373661003393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65" y="1083310"/>
            <a:ext cx="9183370" cy="57753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3296891005815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635" y="976630"/>
            <a:ext cx="4294505" cy="5882005"/>
          </a:xfrm>
          <a:prstGeom prst="rect">
            <a:avLst/>
          </a:prstGeom>
          <a:noFill/>
        </p:spPr>
      </p:pic>
      <p:pic>
        <p:nvPicPr>
          <p:cNvPr id="29" name="그림 28" descr="C:/Users/sprin/AppData/Roaming/PolarisOffice/ETemp/7884_19248696/fImage36669812113492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320" y="988695"/>
            <a:ext cx="4615815" cy="58102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8" name="그림 27" descr="C:/Users/sprin/AppData/Roaming/PolarisOffice/ETemp/7884_19248696/fImage14727012109680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60" y="1000125"/>
            <a:ext cx="8917940" cy="58585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248561008949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45" y="1083310"/>
            <a:ext cx="8978265" cy="56800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484621009755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65" y="1083310"/>
            <a:ext cx="8971915" cy="57162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885" cy="5836920"/>
            <a:chOff x="323850" y="1085850"/>
            <a:chExt cx="11525885" cy="5836920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5885" cy="5772785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2855" cy="5751830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8455" cy="52146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29385" cy="22923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2410" cy="22923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6685" cy="6730365"/>
            <a:chOff x="708660" y="192405"/>
            <a:chExt cx="10306685" cy="6730365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060" cy="6725920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8705" cy="674370"/>
            </a:xfrm>
            <a:custGeom>
              <a:avLst/>
              <a:gdLst>
                <a:gd name="TX0" fmla="*/ 337004 w 9958235"/>
                <a:gd name="TY0" fmla="*/ 0 h 674008"/>
                <a:gd name="TX1" fmla="*/ 9896285 w 9958235"/>
                <a:gd name="TY1" fmla="*/ 0 h 674008"/>
                <a:gd name="TX2" fmla="*/ 9958234 w 9958235"/>
                <a:gd name="TY2" fmla="*/ 6245 h 674008"/>
                <a:gd name="TX3" fmla="*/ 9952264 w 9958235"/>
                <a:gd name="TY3" fmla="*/ 6847 h 674008"/>
                <a:gd name="TX4" fmla="*/ 9683178 w 9958235"/>
                <a:gd name="TY4" fmla="*/ 337004 h 674008"/>
                <a:gd name="TX5" fmla="*/ 9683178 w 9958235"/>
                <a:gd name="TY5" fmla="*/ 674007 h 674008"/>
                <a:gd name="TX6" fmla="*/ 0 w 9958235"/>
                <a:gd name="TY6" fmla="*/ 674007 h 674008"/>
                <a:gd name="TX7" fmla="*/ 0 w 9958235"/>
                <a:gd name="TY7" fmla="*/ 337004 h 674008"/>
                <a:gd name="TX8" fmla="*/ 337004 w 9958235"/>
                <a:gd name="TY8" fmla="*/ 0 h 67400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5" h="674008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ln w="3175" cap="flat" cmpd="sng">
                    <a:noFill/>
                    <a:prstDash/>
                  </a:ln>
                  <a:solidFill>
                    <a:srgbClr val="FFFFFF"/>
                  </a:solidFill>
                  <a:latin typeface="서울남산체 B" charset="0"/>
                  <a:ea typeface="서울남산체 B" charset="0"/>
                </a:rPr>
                <a:t>기획 의도</a:t>
              </a:r>
              <a:endParaRPr lang="ko-KR" altLang="en-US" sz="1800">
                <a:latin typeface="맑은 고딕" charset="0"/>
                <a:ea typeface="Arial" charset="0"/>
                <a:cs typeface="+mn-cs"/>
              </a:endParaRPr>
            </a:p>
          </p:txBody>
        </p:sp>
      </p:grpSp>
      <p:sp>
        <p:nvSpPr>
          <p:cNvPr id="28" name="직사각형 27"/>
          <p:cNvSpPr>
            <a:spLocks/>
          </p:cNvSpPr>
          <p:nvPr/>
        </p:nvSpPr>
        <p:spPr>
          <a:xfrm>
            <a:off x="2210435" y="1283970"/>
            <a:ext cx="7303770" cy="52616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solidFill>
                  <a:srgbClr val="000000">
                    <a:lumMod val="75000"/>
                    <a:lumOff val="25000"/>
                  </a:srgbClr>
                </a:solidFill>
                <a:latin typeface="서울남산체 B" charset="0"/>
                <a:ea typeface="서울남산체 B" charset="0"/>
              </a:rPr>
              <a:t>타 강의 사이트들의 </a:t>
            </a:r>
            <a:endParaRPr lang="ko-KR" altLang="en-US" sz="3200">
              <a:solidFill>
                <a:srgbClr val="000000">
                  <a:lumMod val="75000"/>
                  <a:lumOff val="25000"/>
                </a:srgbClr>
              </a:solidFill>
              <a:latin typeface="서울남산체 B" charset="0"/>
              <a:ea typeface="서울남산체 B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solidFill>
                  <a:srgbClr val="000000">
                    <a:lumMod val="75000"/>
                    <a:lumOff val="25000"/>
                  </a:srgbClr>
                </a:solidFill>
                <a:latin typeface="서울남산체 B" charset="0"/>
                <a:ea typeface="서울남산체 B" charset="0"/>
              </a:rPr>
              <a:t>‘질답 소요시간이 오래 걸린다’는 </a:t>
            </a:r>
            <a:endParaRPr lang="ko-KR" altLang="en-US" sz="3200">
              <a:solidFill>
                <a:srgbClr val="000000">
                  <a:lumMod val="75000"/>
                  <a:lumOff val="25000"/>
                </a:srgbClr>
              </a:solidFill>
              <a:latin typeface="서울남산체 B" charset="0"/>
              <a:ea typeface="서울남산체 B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solidFill>
                  <a:srgbClr val="000000">
                    <a:lumMod val="75000"/>
                    <a:lumOff val="25000"/>
                  </a:srgbClr>
                </a:solidFill>
                <a:latin typeface="서울남산체 B" charset="0"/>
                <a:ea typeface="서울남산체 B" charset="0"/>
              </a:rPr>
              <a:t>단점을 보완하여, </a:t>
            </a:r>
            <a:endParaRPr lang="ko-KR" altLang="en-US" sz="3200">
              <a:solidFill>
                <a:srgbClr val="000000">
                  <a:lumMod val="75000"/>
                  <a:lumOff val="25000"/>
                </a:srgbClr>
              </a:solidFill>
              <a:latin typeface="서울남산체 B" charset="0"/>
              <a:ea typeface="서울남산체 B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>
              <a:solidFill>
                <a:srgbClr val="000000">
                  <a:lumMod val="75000"/>
                  <a:lumOff val="25000"/>
                </a:srgbClr>
              </a:solidFill>
              <a:latin typeface="서울남산체 B" charset="0"/>
              <a:ea typeface="서울남산체 B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solidFill>
                  <a:srgbClr val="000000">
                    <a:lumMod val="75000"/>
                    <a:lumOff val="25000"/>
                  </a:srgbClr>
                </a:solidFill>
                <a:latin typeface="서울남산체 B" charset="0"/>
                <a:ea typeface="서울남산체 B" charset="0"/>
              </a:rPr>
              <a:t>회원들간의 교류를 통한 </a:t>
            </a:r>
            <a:endParaRPr lang="ko-KR" altLang="en-US" sz="3200">
              <a:solidFill>
                <a:srgbClr val="000000">
                  <a:lumMod val="75000"/>
                  <a:lumOff val="25000"/>
                </a:srgbClr>
              </a:solidFill>
              <a:latin typeface="서울남산체 B" charset="0"/>
              <a:ea typeface="서울남산체 B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solidFill>
                  <a:srgbClr val="000000">
                    <a:lumMod val="75000"/>
                    <a:lumOff val="25000"/>
                  </a:srgbClr>
                </a:solidFill>
                <a:latin typeface="서울남산체 B" charset="0"/>
                <a:ea typeface="서울남산체 B" charset="0"/>
              </a:rPr>
              <a:t>‘실시간적인 문제 해결이 가능하다’는 장점을 활용해보고자 기획했습니다.</a:t>
            </a:r>
            <a:endParaRPr lang="ko-KR" altLang="en-US" sz="3200">
              <a:solidFill>
                <a:srgbClr val="000000">
                  <a:lumMod val="75000"/>
                  <a:lumOff val="25000"/>
                </a:srgbClr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2671510102716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059180"/>
            <a:ext cx="8887460" cy="57759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873301011922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1083310"/>
            <a:ext cx="8925560" cy="58229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633091012606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65" y="1083945"/>
            <a:ext cx="9084945" cy="578675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28826811242545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083310"/>
            <a:ext cx="4326890" cy="5763260"/>
          </a:xfrm>
          <a:prstGeom prst="rect">
            <a:avLst/>
          </a:prstGeom>
          <a:noFill/>
        </p:spPr>
      </p:pic>
      <p:pic>
        <p:nvPicPr>
          <p:cNvPr id="28" name="그림 27" descr="C:/Users/sprin/AppData/Roaming/PolarisOffice/ETemp/7884_19248696/fImage2760101212995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55" y="1083945"/>
            <a:ext cx="4362450" cy="57988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27074012134582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75" y="1083945"/>
            <a:ext cx="4374515" cy="5786755"/>
          </a:xfrm>
          <a:prstGeom prst="rect">
            <a:avLst/>
          </a:prstGeom>
          <a:noFill/>
        </p:spPr>
      </p:pic>
      <p:pic>
        <p:nvPicPr>
          <p:cNvPr id="28" name="그림 27" descr="C:/Users/sprin/AppData/Roaming/PolarisOffice/ETemp/7884_19248696/fImage27074012148240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15" y="1083310"/>
            <a:ext cx="4370070" cy="57988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404191127269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65" y="1083310"/>
            <a:ext cx="8863965" cy="57632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735801128690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45" y="1130935"/>
            <a:ext cx="8906510" cy="57277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4050811294912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65" y="1071245"/>
            <a:ext cx="8890000" cy="57511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3377312156365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75" y="1083945"/>
            <a:ext cx="9060180" cy="58102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3478812169063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5" y="1083310"/>
            <a:ext cx="8824595" cy="58229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885" cy="5836920"/>
            <a:chOff x="323850" y="1085850"/>
            <a:chExt cx="11525885" cy="5836920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5885" cy="5772785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2855" cy="5751830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8455" cy="52146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29385" cy="22923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2410" cy="22923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6685" cy="6730365"/>
            <a:chOff x="708660" y="192405"/>
            <a:chExt cx="10306685" cy="6730365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060" cy="6725920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8705" cy="674370"/>
            </a:xfrm>
            <a:custGeom>
              <a:avLst/>
              <a:gdLst>
                <a:gd name="TX0" fmla="*/ 337004 w 9958235"/>
                <a:gd name="TY0" fmla="*/ 0 h 674008"/>
                <a:gd name="TX1" fmla="*/ 9896285 w 9958235"/>
                <a:gd name="TY1" fmla="*/ 0 h 674008"/>
                <a:gd name="TX2" fmla="*/ 9958234 w 9958235"/>
                <a:gd name="TY2" fmla="*/ 6245 h 674008"/>
                <a:gd name="TX3" fmla="*/ 9952264 w 9958235"/>
                <a:gd name="TY3" fmla="*/ 6847 h 674008"/>
                <a:gd name="TX4" fmla="*/ 9683178 w 9958235"/>
                <a:gd name="TY4" fmla="*/ 337004 h 674008"/>
                <a:gd name="TX5" fmla="*/ 9683178 w 9958235"/>
                <a:gd name="TY5" fmla="*/ 674007 h 674008"/>
                <a:gd name="TX6" fmla="*/ 0 w 9958235"/>
                <a:gd name="TY6" fmla="*/ 674007 h 674008"/>
                <a:gd name="TX7" fmla="*/ 0 w 9958235"/>
                <a:gd name="TY7" fmla="*/ 337004 h 674008"/>
                <a:gd name="TX8" fmla="*/ 337004 w 9958235"/>
                <a:gd name="TY8" fmla="*/ 0 h 67400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5" h="674008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ln w="3175" cap="flat" cmpd="sng">
                    <a:noFill/>
                    <a:prstDash/>
                  </a:ln>
                  <a:solidFill>
                    <a:srgbClr val="FFFFFF"/>
                  </a:solidFill>
                  <a:latin typeface="서울남산체 B" charset="0"/>
                  <a:ea typeface="서울남산체 B" charset="0"/>
                </a:rPr>
                <a:t>유사 프로그램 분석 - 주제 유사</a:t>
              </a:r>
              <a:endParaRPr lang="ko-KR" altLang="en-US" sz="3600" b="1">
                <a:ln w="3175" cap="flat" cmpd="sng">
                  <a:noFill/>
                  <a:prstDash/>
                </a:ln>
                <a:solidFill>
                  <a:srgbClr val="FFFFFF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27" name="텍스트 상자 26"/>
          <p:cNvSpPr txBox="1">
            <a:spLocks/>
          </p:cNvSpPr>
          <p:nvPr/>
        </p:nvSpPr>
        <p:spPr>
          <a:xfrm>
            <a:off x="1618615" y="960755"/>
            <a:ext cx="2846070" cy="4610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1. 주제 유사 사이트</a:t>
            </a:r>
            <a:endParaRPr lang="ko-KR" altLang="en-US" sz="24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cxnSp>
        <p:nvCxnSpPr>
          <p:cNvPr id="28" name="도형 27"/>
          <p:cNvCxnSpPr/>
          <p:nvPr/>
        </p:nvCxnSpPr>
        <p:spPr>
          <a:xfrm flipV="1">
            <a:off x="8024495" y="1419860"/>
            <a:ext cx="2362835" cy="8255"/>
          </a:xfrm>
          <a:prstGeom prst="line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상자 28"/>
          <p:cNvSpPr txBox="1">
            <a:spLocks/>
          </p:cNvSpPr>
          <p:nvPr/>
        </p:nvSpPr>
        <p:spPr>
          <a:xfrm>
            <a:off x="8618855" y="1029335"/>
            <a:ext cx="1768475" cy="36893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유사 사이트 분석</a:t>
            </a:r>
            <a:endParaRPr lang="ko-KR" altLang="en-US" sz="1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>
            <a:off x="1676400" y="1593215"/>
            <a:ext cx="827722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인프런 : IT관련 인터넷 강좌들을 볼 수 있으며, 회원들간의 커뮤니케이션이 가능한 사이트</a:t>
            </a:r>
            <a:endParaRPr lang="ko-KR" altLang="en-US" sz="1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1687830" y="5408930"/>
            <a:ext cx="8540750" cy="14751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해당 사이트는 자유롭게 질문과 답변을 할 수 있는 공간이 마련되어 있으며</a:t>
            </a:r>
            <a:endParaRPr lang="ko-KR" altLang="en-US" sz="15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질문자와 답변자의 수가 적절하게 맞아 운영이 잘 되는 점이 장점인 사이트입니다.</a:t>
            </a:r>
            <a:endParaRPr lang="ko-KR" altLang="en-US" sz="15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그 외 마이 페이지(내 강좌 버튼) 클릭 시, </a:t>
            </a:r>
            <a:endParaRPr lang="ko-KR" altLang="en-US" sz="15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수강중인 강의와 완강한 강의를 진행률을 통해 구분할 수 있으며, 듣고 싶은 강의를 담아 놓을 수 있는 위시리스트 기능 등 유용한 기능들을 제공하여 참고하기에 적합하다고 생각하였습니다.</a:t>
            </a:r>
            <a:endParaRPr lang="ko-KR" altLang="en-US" sz="15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깔끔한 UI는 물론 저희 조가 만들고자 하는 사이트와 기능적으로 매우 유사하다고 생각합니다.</a:t>
            </a:r>
            <a:endParaRPr lang="ko-KR" altLang="en-US" sz="15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32" name="그림 31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8585" y="2024380"/>
            <a:ext cx="5970905" cy="34321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3614212179560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15" y="1083310"/>
            <a:ext cx="8907145" cy="58470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583841218430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755" y="1083310"/>
            <a:ext cx="8985885" cy="57753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677521134124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45" y="1083945"/>
            <a:ext cx="9032875" cy="58108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20440012078098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10" y="1083310"/>
            <a:ext cx="8971915" cy="58229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UI설계 보고서(스토리보드)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092591208908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45" y="1214120"/>
            <a:ext cx="9209405" cy="56438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885" cy="5836920"/>
            <a:chOff x="323850" y="1085850"/>
            <a:chExt cx="11525885" cy="5836920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5885" cy="5772785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2855" cy="5751830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8455" cy="52146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29385" cy="22923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2410" cy="22923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6685" cy="6730365"/>
            <a:chOff x="708660" y="192405"/>
            <a:chExt cx="10306685" cy="6730365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060" cy="6725920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8705" cy="674370"/>
            </a:xfrm>
            <a:custGeom>
              <a:avLst/>
              <a:gdLst>
                <a:gd name="TX0" fmla="*/ 337004 w 9958235"/>
                <a:gd name="TY0" fmla="*/ 0 h 674008"/>
                <a:gd name="TX1" fmla="*/ 9896285 w 9958235"/>
                <a:gd name="TY1" fmla="*/ 0 h 674008"/>
                <a:gd name="TX2" fmla="*/ 9958234 w 9958235"/>
                <a:gd name="TY2" fmla="*/ 6245 h 674008"/>
                <a:gd name="TX3" fmla="*/ 9952264 w 9958235"/>
                <a:gd name="TY3" fmla="*/ 6847 h 674008"/>
                <a:gd name="TX4" fmla="*/ 9683178 w 9958235"/>
                <a:gd name="TY4" fmla="*/ 337004 h 674008"/>
                <a:gd name="TX5" fmla="*/ 9683178 w 9958235"/>
                <a:gd name="TY5" fmla="*/ 674007 h 674008"/>
                <a:gd name="TX6" fmla="*/ 0 w 9958235"/>
                <a:gd name="TY6" fmla="*/ 674007 h 674008"/>
                <a:gd name="TX7" fmla="*/ 0 w 9958235"/>
                <a:gd name="TY7" fmla="*/ 337004 h 674008"/>
                <a:gd name="TX8" fmla="*/ 337004 w 9958235"/>
                <a:gd name="TY8" fmla="*/ 0 h 67400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5" h="674008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논리 &amp; 물리 ERD &amp; 테이블 정의서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353938867873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25" y="904240"/>
            <a:ext cx="9715500" cy="59410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유스케이스 다이어그램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50618135411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0" y="1190625"/>
            <a:ext cx="9834880" cy="56559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시퀀스 다이어그램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401081406245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95" y="1440815"/>
            <a:ext cx="9799955" cy="500761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1666875" y="1152525"/>
            <a:ext cx="827722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회원가입 / 로그인 시퀀스 다이어그램</a:t>
            </a:r>
            <a:endParaRPr lang="ko-KR" altLang="en-US" sz="1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시퀀스 다이어그램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27" name="텍스트 상자 26"/>
          <p:cNvSpPr txBox="1">
            <a:spLocks/>
          </p:cNvSpPr>
          <p:nvPr/>
        </p:nvSpPr>
        <p:spPr>
          <a:xfrm>
            <a:off x="1666875" y="1152525"/>
            <a:ext cx="827722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아이디 찾기 / 비밀번호 찾기 / 회원탈퇴 시퀀스 다이어그램</a:t>
            </a:r>
            <a:endParaRPr lang="ko-KR" altLang="en-US" sz="1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8" name="그림 27" descr="C:/Users/sprin/AppData/Roaming/PolarisOffice/ETemp/7884_19248696/fImage423151468456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0" y="1632585"/>
            <a:ext cx="9823450" cy="50431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시퀀스 다이어그램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27" name="텍스트 상자 26"/>
          <p:cNvSpPr txBox="1">
            <a:spLocks/>
          </p:cNvSpPr>
          <p:nvPr/>
        </p:nvSpPr>
        <p:spPr>
          <a:xfrm>
            <a:off x="1666875" y="1152525"/>
            <a:ext cx="827722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포인트충전 / 상품구매 시퀀스 다이어그램</a:t>
            </a:r>
            <a:endParaRPr lang="ko-KR" altLang="en-US" sz="1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8" name="그림 27" descr="C:/Users/sprin/AppData/Roaming/PolarisOffice/ETemp/7884_19248696/fImage427931473323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0" y="1426845"/>
            <a:ext cx="9834880" cy="52419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885" cy="5836920"/>
            <a:chOff x="323850" y="1085850"/>
            <a:chExt cx="11525885" cy="5836920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5885" cy="5772785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2855" cy="5751830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8455" cy="52146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29385" cy="22923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2410" cy="22923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6685" cy="6730365"/>
            <a:chOff x="708660" y="192405"/>
            <a:chExt cx="10306685" cy="6730365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060" cy="6725920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8705" cy="674370"/>
            </a:xfrm>
            <a:custGeom>
              <a:avLst/>
              <a:gdLst>
                <a:gd name="TX0" fmla="*/ 337004 w 9958235"/>
                <a:gd name="TY0" fmla="*/ 0 h 674008"/>
                <a:gd name="TX1" fmla="*/ 9896285 w 9958235"/>
                <a:gd name="TY1" fmla="*/ 0 h 674008"/>
                <a:gd name="TX2" fmla="*/ 9958234 w 9958235"/>
                <a:gd name="TY2" fmla="*/ 6245 h 674008"/>
                <a:gd name="TX3" fmla="*/ 9952264 w 9958235"/>
                <a:gd name="TY3" fmla="*/ 6847 h 674008"/>
                <a:gd name="TX4" fmla="*/ 9683178 w 9958235"/>
                <a:gd name="TY4" fmla="*/ 337004 h 674008"/>
                <a:gd name="TX5" fmla="*/ 9683178 w 9958235"/>
                <a:gd name="TY5" fmla="*/ 674007 h 674008"/>
                <a:gd name="TX6" fmla="*/ 0 w 9958235"/>
                <a:gd name="TY6" fmla="*/ 674007 h 674008"/>
                <a:gd name="TX7" fmla="*/ 0 w 9958235"/>
                <a:gd name="TY7" fmla="*/ 337004 h 674008"/>
                <a:gd name="TX8" fmla="*/ 337004 w 9958235"/>
                <a:gd name="TY8" fmla="*/ 0 h 67400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5" h="674008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ln w="3175" cap="flat" cmpd="sng">
                    <a:noFill/>
                    <a:prstDash/>
                  </a:ln>
                  <a:solidFill>
                    <a:srgbClr val="FFFFFF"/>
                  </a:solidFill>
                  <a:latin typeface="서울남산체 B" charset="0"/>
                  <a:ea typeface="서울남산체 B" charset="0"/>
                </a:rPr>
                <a:t>유사 프로그램 분석 - 주제 유사</a:t>
              </a:r>
              <a:endParaRPr lang="ko-KR" altLang="en-US" sz="3600" b="1">
                <a:ln w="3175" cap="flat" cmpd="sng">
                  <a:noFill/>
                  <a:prstDash/>
                </a:ln>
                <a:solidFill>
                  <a:srgbClr val="FFFFFF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cxnSp>
        <p:nvCxnSpPr>
          <p:cNvPr id="28" name="도형 27"/>
          <p:cNvCxnSpPr/>
          <p:nvPr/>
        </p:nvCxnSpPr>
        <p:spPr>
          <a:xfrm flipV="1">
            <a:off x="8002905" y="1404620"/>
            <a:ext cx="2362835" cy="8255"/>
          </a:xfrm>
          <a:prstGeom prst="line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상자 28"/>
          <p:cNvSpPr txBox="1">
            <a:spLocks/>
          </p:cNvSpPr>
          <p:nvPr/>
        </p:nvSpPr>
        <p:spPr>
          <a:xfrm>
            <a:off x="8597265" y="1014095"/>
            <a:ext cx="1768475" cy="36893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유사 사이트 분석</a:t>
            </a:r>
            <a:endParaRPr lang="ko-KR" altLang="en-US" sz="1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>
            <a:off x="2477770" y="5534660"/>
            <a:ext cx="7374890" cy="12446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해당 사이트는 인터넷 강의 사이트라는 유사한 목적성과 기능적인 부분 </a:t>
            </a:r>
            <a:endParaRPr lang="ko-KR" altLang="en-US" sz="15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‘메인 페이지의 팝업 창 기능, 수강권 안내 및 결제 페이지, 결제 모듈’ 등 과 더불어</a:t>
            </a:r>
            <a:endParaRPr lang="ko-KR" altLang="en-US" sz="15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디자인 적인 부분에서도 심플하고 세련된  UI를 보유하여, </a:t>
            </a:r>
            <a:endParaRPr lang="ko-KR" altLang="en-US" sz="15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앞서 말한 사이트와 함께 참고해 적절히 조합한다면 </a:t>
            </a:r>
            <a:endParaRPr lang="ko-KR" altLang="en-US" sz="15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저희 조가 구상하고 있는 사이트를 만드는 데 큰 도움이 되리라 생각합니다.</a:t>
            </a:r>
            <a:endParaRPr lang="ko-KR" altLang="en-US" sz="15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1597025" y="992505"/>
            <a:ext cx="2846070" cy="4610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1. 주제 유사 사이트</a:t>
            </a:r>
            <a:endParaRPr lang="ko-KR" altLang="en-US" sz="24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1654810" y="1624965"/>
            <a:ext cx="8276590" cy="2768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모든 에듀 : IT실무 분야 및 자격증 관련 인터넷 강좌들도 볼 수 있는 사이트</a:t>
            </a:r>
            <a:endParaRPr lang="ko-KR" altLang="en-US" sz="1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33" name="그림 32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19425" y="2001520"/>
            <a:ext cx="5287010" cy="33299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시퀀스 다이어그램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27" name="텍스트 상자 26"/>
          <p:cNvSpPr txBox="1">
            <a:spLocks/>
          </p:cNvSpPr>
          <p:nvPr/>
        </p:nvSpPr>
        <p:spPr>
          <a:xfrm>
            <a:off x="1666875" y="1152525"/>
            <a:ext cx="827722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공지사항 작성하기 / 수정하기 / 삭제하기 / 답변하기 시퀀스 다이어그램</a:t>
            </a:r>
            <a:endParaRPr lang="ko-KR" altLang="en-US" sz="1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8" name="그림 27" descr="C:/Users/sprin/AppData/Roaming/PolarisOffice/ETemp/7884_19248696/fImage523411469971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20" y="1473835"/>
            <a:ext cx="9620885" cy="53384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시퀀스 다이어그램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27" name="텍스트 상자 26"/>
          <p:cNvSpPr txBox="1">
            <a:spLocks/>
          </p:cNvSpPr>
          <p:nvPr/>
        </p:nvSpPr>
        <p:spPr>
          <a:xfrm>
            <a:off x="1666875" y="1152525"/>
            <a:ext cx="827722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게시판 작성하기 / 수정하기 / 삭제하기 시퀀스 다이어그램</a:t>
            </a:r>
            <a:endParaRPr lang="ko-KR" altLang="en-US" sz="1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8" name="그림 27" descr="C:/Users/sprin/AppData/Roaming/PolarisOffice/ETemp/7884_19248696/fImage428071472382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0" y="1664970"/>
            <a:ext cx="9811385" cy="50444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시퀀스 다이어그램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27" name="텍스트 상자 26"/>
          <p:cNvSpPr txBox="1">
            <a:spLocks/>
          </p:cNvSpPr>
          <p:nvPr/>
        </p:nvSpPr>
        <p:spPr>
          <a:xfrm>
            <a:off x="1666875" y="1152525"/>
            <a:ext cx="827722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댓글 작성하기 / 삭제하기 시퀀스 다이어그램</a:t>
            </a:r>
            <a:endParaRPr lang="ko-KR" altLang="en-US" sz="1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8" name="그림 27" descr="C:/Users/sprin/AppData/Roaming/PolarisOffice/ETemp/7884_19248696/fImage346331474974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65" y="1582420"/>
            <a:ext cx="9846945" cy="53517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시퀀스 다이어그램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27" name="텍스트 상자 26"/>
          <p:cNvSpPr txBox="1">
            <a:spLocks/>
          </p:cNvSpPr>
          <p:nvPr/>
        </p:nvSpPr>
        <p:spPr>
          <a:xfrm>
            <a:off x="1666875" y="1152525"/>
            <a:ext cx="827722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강좌 등록 / 삭제 / 수정 시퀀스 다이어그램</a:t>
            </a:r>
            <a:endParaRPr lang="ko-KR" altLang="en-US" sz="1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8" name="그림 27" descr="C:/Users/sprin/AppData/Roaming/PolarisOffice/ETemp/7884_19248696/fImage435561475845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"/>
          <a:stretch>
            <a:fillRect/>
          </a:stretch>
        </p:blipFill>
        <p:spPr>
          <a:xfrm>
            <a:off x="1167130" y="1594485"/>
            <a:ext cx="9823450" cy="49307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시퀀스 다이어그램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27" name="텍스트 상자 26"/>
          <p:cNvSpPr txBox="1">
            <a:spLocks/>
          </p:cNvSpPr>
          <p:nvPr/>
        </p:nvSpPr>
        <p:spPr>
          <a:xfrm>
            <a:off x="1666875" y="1152525"/>
            <a:ext cx="827722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강의 등록 / 삭제 / 수정 시퀀스 다이어그램</a:t>
            </a:r>
            <a:endParaRPr lang="ko-KR" altLang="en-US" sz="1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8" name="그림 27" descr="C:/Users/sprin/AppData/Roaming/PolarisOffice/ETemp/7884_19248696/fImage410771476242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20" y="1463675"/>
            <a:ext cx="9668510" cy="53816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시퀀스 다이어그램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27" name="텍스트 상자 26"/>
          <p:cNvSpPr txBox="1">
            <a:spLocks/>
          </p:cNvSpPr>
          <p:nvPr/>
        </p:nvSpPr>
        <p:spPr>
          <a:xfrm>
            <a:off x="1666875" y="1152525"/>
            <a:ext cx="827722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동영상 등록 / 삭제 / 수정 시퀀스 다이어그램</a:t>
            </a:r>
            <a:endParaRPr lang="ko-KR" altLang="en-US" sz="1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8" name="그림 27" descr="C:/Users/sprin/AppData/Roaming/PolarisOffice/ETemp/7884_19248696/fImage423371477930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95" y="1725295"/>
            <a:ext cx="9835515" cy="50939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885" cy="5836920"/>
            <a:chOff x="323850" y="1085850"/>
            <a:chExt cx="11525885" cy="5836920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5885" cy="5772785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2855" cy="5751830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8455" cy="52146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29385" cy="22923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2410" cy="22923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6685" cy="6730365"/>
            <a:chOff x="708660" y="192405"/>
            <a:chExt cx="10306685" cy="6730365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클래스 다이어그램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714721269873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986790"/>
            <a:ext cx="9549130" cy="58108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클래스 다이어그램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40322127011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65" y="1125220"/>
            <a:ext cx="9752330" cy="56502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클래스 다이어그램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636051271245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60" y="1047750"/>
            <a:ext cx="9302115" cy="58102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클래스 다이어그램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369471272456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65" y="951865"/>
            <a:ext cx="9692005" cy="58102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885" cy="5836920"/>
            <a:chOff x="323850" y="1085850"/>
            <a:chExt cx="11525885" cy="5836920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5885" cy="5772785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2855" cy="5751830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8455" cy="52146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29385" cy="22923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2410" cy="22923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6685" cy="6730365"/>
            <a:chOff x="708660" y="192405"/>
            <a:chExt cx="10306685" cy="6730365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060" cy="6725920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8705" cy="674370"/>
            </a:xfrm>
            <a:custGeom>
              <a:avLst/>
              <a:gdLst>
                <a:gd name="TX0" fmla="*/ 337004 w 9958235"/>
                <a:gd name="TY0" fmla="*/ 0 h 674008"/>
                <a:gd name="TX1" fmla="*/ 9896285 w 9958235"/>
                <a:gd name="TY1" fmla="*/ 0 h 674008"/>
                <a:gd name="TX2" fmla="*/ 9958234 w 9958235"/>
                <a:gd name="TY2" fmla="*/ 6245 h 674008"/>
                <a:gd name="TX3" fmla="*/ 9952264 w 9958235"/>
                <a:gd name="TY3" fmla="*/ 6847 h 674008"/>
                <a:gd name="TX4" fmla="*/ 9683178 w 9958235"/>
                <a:gd name="TY4" fmla="*/ 337004 h 674008"/>
                <a:gd name="TX5" fmla="*/ 9683178 w 9958235"/>
                <a:gd name="TY5" fmla="*/ 674007 h 674008"/>
                <a:gd name="TX6" fmla="*/ 0 w 9958235"/>
                <a:gd name="TY6" fmla="*/ 674007 h 674008"/>
                <a:gd name="TX7" fmla="*/ 0 w 9958235"/>
                <a:gd name="TY7" fmla="*/ 337004 h 674008"/>
                <a:gd name="TX8" fmla="*/ 337004 w 9958235"/>
                <a:gd name="TY8" fmla="*/ 0 h 67400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5" h="674008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ln w="3175" cap="flat" cmpd="sng">
                    <a:noFill/>
                    <a:prstDash/>
                  </a:ln>
                  <a:solidFill>
                    <a:srgbClr val="FFFFFF"/>
                  </a:solidFill>
                  <a:latin typeface="서울남산체 B" charset="0"/>
                  <a:ea typeface="서울남산체 B" charset="0"/>
                </a:rPr>
                <a:t>유사 프로그램 분석 - 기능 유사</a:t>
              </a:r>
              <a:endParaRPr lang="ko-KR" altLang="en-US" sz="3600" b="1">
                <a:ln w="3175" cap="flat" cmpd="sng">
                  <a:noFill/>
                  <a:prstDash/>
                </a:ln>
                <a:solidFill>
                  <a:srgbClr val="FFFFFF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cxnSp>
        <p:nvCxnSpPr>
          <p:cNvPr id="27" name="도형 26"/>
          <p:cNvCxnSpPr/>
          <p:nvPr/>
        </p:nvCxnSpPr>
        <p:spPr>
          <a:xfrm flipV="1">
            <a:off x="8014970" y="1463040"/>
            <a:ext cx="2362835" cy="8255"/>
          </a:xfrm>
          <a:prstGeom prst="line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텍스트 상자 27"/>
          <p:cNvSpPr txBox="1">
            <a:spLocks/>
          </p:cNvSpPr>
          <p:nvPr/>
        </p:nvSpPr>
        <p:spPr>
          <a:xfrm>
            <a:off x="8609330" y="1072515"/>
            <a:ext cx="1768475" cy="36893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유사 사이트 분석</a:t>
            </a:r>
            <a:endParaRPr lang="ko-KR" altLang="en-US" sz="1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1609090" y="1050925"/>
            <a:ext cx="2807970" cy="4610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2. 기능 유사 사이트</a:t>
            </a:r>
            <a:endParaRPr lang="ko-KR" altLang="en-US" sz="24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1666875" y="1683385"/>
            <a:ext cx="827722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네이버 시리즈 : 돈을 지불하고 쿠키를 충전하여 상품을 구매하는 기능을 가진 웹 페이지</a:t>
            </a:r>
            <a:endParaRPr lang="ko-KR" altLang="en-US" sz="1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33" name="그림 32" descr="C:/Users/sprin/AppData/Roaming/PolarisOffice/ETemp/7884_19248696/fImage3285021339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95" y="2094865"/>
            <a:ext cx="9454515" cy="4441825"/>
          </a:xfrm>
          <a:prstGeom prst="rect">
            <a:avLst/>
          </a:prstGeom>
          <a:noFill/>
        </p:spPr>
      </p:pic>
      <p:sp>
        <p:nvSpPr>
          <p:cNvPr id="34" name="텍스트 상자 33"/>
          <p:cNvSpPr txBox="1">
            <a:spLocks/>
          </p:cNvSpPr>
          <p:nvPr/>
        </p:nvSpPr>
        <p:spPr>
          <a:xfrm>
            <a:off x="1607185" y="6577330"/>
            <a:ext cx="827722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포인트를 충전하여 강좌를 구매하는 Eight Edu 사이트와 기능이 유사한 웹 페이지입니다.</a:t>
            </a:r>
            <a:endParaRPr lang="ko-KR" altLang="en-US" sz="1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클래스 다이어그램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8" name="그림 27" descr="C:/Users/sprin/AppData/Roaming/PolarisOffice/ETemp/7884_19248696/fImage925411319323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95" y="1440815"/>
            <a:ext cx="9847580" cy="56203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클래스 다이어그램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521431306971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5" y="1712595"/>
            <a:ext cx="9811385" cy="48107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클래스 다이어그램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242251307382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22070"/>
            <a:ext cx="9871075" cy="55727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클래스 다이어그램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522951308974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65" y="1129030"/>
            <a:ext cx="9846945" cy="56438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클래스 다이어그램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004081321845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0" y="1334135"/>
            <a:ext cx="9834880" cy="533336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클래스 다이어그램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539581322242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95" y="951230"/>
            <a:ext cx="9835515" cy="58464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클래스 다이어그램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27" name="그림 26" descr="C:/Users/sprin/AppData/Roaming/PolarisOffice/ETemp/7884_19248696/fImage1168761334930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65" y="1143000"/>
            <a:ext cx="9859010" cy="56559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885" cy="5836920"/>
            <a:chOff x="323850" y="1085850"/>
            <a:chExt cx="11525885" cy="5836920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5885" cy="5772785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2855" cy="5751830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8455" cy="52146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29385" cy="22923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2410" cy="22923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6685" cy="6730365"/>
            <a:chOff x="708660" y="192405"/>
            <a:chExt cx="10306685" cy="6730365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ln w="3175" cap="flat" cmpd="sng">
                    <a:noFill/>
                    <a:prstDash/>
                  </a:ln>
                  <a:solidFill>
                    <a:srgbClr val="FFFFFF"/>
                  </a:solidFill>
                  <a:latin typeface="서울남산체 B" charset="0"/>
                  <a:ea typeface="서울남산체 B" charset="0"/>
                </a:rPr>
                <a:t>주요 기능(소스 코드 첨부)</a:t>
              </a:r>
              <a:endParaRPr lang="ko-KR" altLang="en-US" sz="3600" b="1">
                <a:ln w="3175" cap="flat" cmpd="sng">
                  <a:noFill/>
                  <a:prstDash/>
                </a:ln>
                <a:solidFill>
                  <a:srgbClr val="FFFFFF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27" name="텍스트 상자 26"/>
          <p:cNvSpPr txBox="1">
            <a:spLocks/>
          </p:cNvSpPr>
          <p:nvPr/>
        </p:nvSpPr>
        <p:spPr>
          <a:xfrm>
            <a:off x="1994535" y="1363345"/>
            <a:ext cx="7733665" cy="48949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dirty="0">
              <a:latin typeface="서울남산체 B" charset="0"/>
              <a:ea typeface="서울남산체 B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dirty="0">
              <a:latin typeface="서울남산체 B" charset="0"/>
              <a:ea typeface="서울남산체 B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0" dirty="0">
                <a:latin typeface="서울남산체 B" charset="0"/>
                <a:ea typeface="서울남산체 B" charset="0"/>
              </a:rPr>
              <a:t>1 - </a:t>
            </a:r>
            <a:r>
              <a:rPr sz="2400" b="0" dirty="0" err="1">
                <a:latin typeface="서울남산체 B" charset="0"/>
                <a:ea typeface="서울남산체 B" charset="0"/>
              </a:rPr>
              <a:t>문의글에</a:t>
            </a:r>
            <a:r>
              <a:rPr sz="2400" b="0" dirty="0">
                <a:latin typeface="서울남산체 B" charset="0"/>
                <a:ea typeface="서울남산체 B" charset="0"/>
              </a:rPr>
              <a:t> </a:t>
            </a:r>
            <a:r>
              <a:rPr sz="2400" b="0" dirty="0" err="1">
                <a:latin typeface="서울남산체 B" charset="0"/>
                <a:ea typeface="서울남산체 B" charset="0"/>
              </a:rPr>
              <a:t>대한</a:t>
            </a:r>
            <a:r>
              <a:rPr sz="2400" b="0" dirty="0">
                <a:latin typeface="서울남산체 B" charset="0"/>
                <a:ea typeface="서울남산체 B" charset="0"/>
              </a:rPr>
              <a:t> </a:t>
            </a:r>
            <a:r>
              <a:rPr sz="2400" b="0" dirty="0" err="1">
                <a:latin typeface="서울남산체 B" charset="0"/>
                <a:ea typeface="서울남산체 B" charset="0"/>
              </a:rPr>
              <a:t>답변과</a:t>
            </a:r>
            <a:r>
              <a:rPr sz="2400" b="0" dirty="0">
                <a:latin typeface="서울남산체 B" charset="0"/>
                <a:ea typeface="서울남산체 B" charset="0"/>
              </a:rPr>
              <a:t> 글 </a:t>
            </a:r>
            <a:r>
              <a:rPr sz="2400" b="0" dirty="0" err="1">
                <a:latin typeface="서울남산체 B" charset="0"/>
                <a:ea typeface="서울남산체 B" charset="0"/>
              </a:rPr>
              <a:t>상태변화</a:t>
            </a:r>
            <a:r>
              <a:rPr sz="2400" b="0" dirty="0">
                <a:latin typeface="서울남산체 B" charset="0"/>
                <a:ea typeface="서울남산체 B" charset="0"/>
              </a:rPr>
              <a:t> </a:t>
            </a:r>
            <a:r>
              <a:rPr sz="2400" b="0" dirty="0" err="1">
                <a:latin typeface="서울남산체 B" charset="0"/>
                <a:ea typeface="서울남산체 B" charset="0"/>
              </a:rPr>
              <a:t>기능</a:t>
            </a:r>
            <a:endParaRPr lang="ko-KR" altLang="en-US" sz="2400" b="0" dirty="0">
              <a:latin typeface="서울남산체 B" charset="0"/>
              <a:ea typeface="서울남산체 B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0" dirty="0">
                <a:latin typeface="서울남산체 B" charset="0"/>
                <a:ea typeface="서울남산체 B" charset="0"/>
              </a:rPr>
              <a:t> </a:t>
            </a:r>
            <a:endParaRPr lang="ko-KR" altLang="en-US" sz="2400" b="0" dirty="0">
              <a:latin typeface="서울남산체 B" charset="0"/>
              <a:ea typeface="서울남산체 B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0" dirty="0">
                <a:latin typeface="서울남산체 B" charset="0"/>
                <a:ea typeface="서울남산체 B" charset="0"/>
              </a:rPr>
              <a:t>2 - </a:t>
            </a:r>
            <a:r>
              <a:rPr sz="2400" b="0" dirty="0" err="1">
                <a:latin typeface="서울남산체 B" charset="0"/>
                <a:ea typeface="서울남산체 B" charset="0"/>
              </a:rPr>
              <a:t>신고</a:t>
            </a:r>
            <a:r>
              <a:rPr sz="2400" b="0" dirty="0">
                <a:latin typeface="서울남산체 B" charset="0"/>
                <a:ea typeface="서울남산체 B" charset="0"/>
              </a:rPr>
              <a:t> </a:t>
            </a:r>
            <a:r>
              <a:rPr sz="2400" b="0" dirty="0" err="1">
                <a:latin typeface="서울남산체 B" charset="0"/>
                <a:ea typeface="서울남산체 B" charset="0"/>
              </a:rPr>
              <a:t>등록</a:t>
            </a:r>
            <a:r>
              <a:rPr sz="2400" b="0" dirty="0">
                <a:latin typeface="서울남산체 B" charset="0"/>
                <a:ea typeface="서울남산체 B" charset="0"/>
              </a:rPr>
              <a:t> 시 </a:t>
            </a:r>
            <a:r>
              <a:rPr sz="2400" b="0" dirty="0" err="1">
                <a:latin typeface="서울남산체 B" charset="0"/>
                <a:ea typeface="서울남산체 B" charset="0"/>
              </a:rPr>
              <a:t>관리자</a:t>
            </a:r>
            <a:r>
              <a:rPr sz="2400" b="0" dirty="0">
                <a:latin typeface="서울남산체 B" charset="0"/>
                <a:ea typeface="서울남산체 B" charset="0"/>
              </a:rPr>
              <a:t> </a:t>
            </a:r>
            <a:r>
              <a:rPr sz="2400" b="0" dirty="0" err="1">
                <a:latin typeface="서울남산체 B" charset="0"/>
                <a:ea typeface="서울남산체 B" charset="0"/>
              </a:rPr>
              <a:t>신고리스트에</a:t>
            </a:r>
            <a:r>
              <a:rPr sz="2400" b="0" dirty="0">
                <a:latin typeface="서울남산체 B" charset="0"/>
                <a:ea typeface="서울남산체 B" charset="0"/>
              </a:rPr>
              <a:t> </a:t>
            </a:r>
            <a:r>
              <a:rPr sz="2400" b="0" dirty="0" err="1">
                <a:latin typeface="서울남산체 B" charset="0"/>
                <a:ea typeface="서울남산체 B" charset="0"/>
              </a:rPr>
              <a:t>들어오는</a:t>
            </a:r>
            <a:r>
              <a:rPr sz="2400" b="0" dirty="0">
                <a:latin typeface="서울남산체 B" charset="0"/>
                <a:ea typeface="서울남산체 B" charset="0"/>
              </a:rPr>
              <a:t> </a:t>
            </a:r>
            <a:r>
              <a:rPr sz="2400" b="0" dirty="0" err="1">
                <a:latin typeface="서울남산체 B" charset="0"/>
                <a:ea typeface="서울남산체 B" charset="0"/>
              </a:rPr>
              <a:t>기능</a:t>
            </a:r>
            <a:endParaRPr lang="ko-KR" altLang="en-US" sz="2400" b="0" dirty="0">
              <a:latin typeface="서울남산체 B" charset="0"/>
              <a:ea typeface="서울남산체 B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dirty="0">
              <a:latin typeface="서울남산체 B" charset="0"/>
              <a:ea typeface="서울남산체 B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0" dirty="0">
                <a:latin typeface="서울남산체 B" charset="0"/>
                <a:ea typeface="서울남산체 B" charset="0"/>
              </a:rPr>
              <a:t>3 - </a:t>
            </a:r>
            <a:r>
              <a:rPr sz="2400" b="0" dirty="0" err="1">
                <a:latin typeface="서울남산체 B" charset="0"/>
                <a:ea typeface="서울남산체 B" charset="0"/>
              </a:rPr>
              <a:t>댓글</a:t>
            </a:r>
            <a:r>
              <a:rPr sz="2400" b="0" dirty="0">
                <a:latin typeface="서울남산체 B" charset="0"/>
                <a:ea typeface="서울남산체 B" charset="0"/>
              </a:rPr>
              <a:t> </a:t>
            </a:r>
            <a:r>
              <a:rPr sz="2400" b="0" dirty="0" err="1">
                <a:latin typeface="서울남산체 B" charset="0"/>
                <a:ea typeface="서울남산체 B" charset="0"/>
              </a:rPr>
              <a:t>작성</a:t>
            </a:r>
            <a:r>
              <a:rPr sz="2400" b="0" dirty="0">
                <a:latin typeface="서울남산체 B" charset="0"/>
                <a:ea typeface="서울남산체 B" charset="0"/>
              </a:rPr>
              <a:t> 및 </a:t>
            </a:r>
            <a:r>
              <a:rPr sz="2400" b="0" dirty="0" err="1">
                <a:latin typeface="서울남산체 B" charset="0"/>
                <a:ea typeface="서울남산체 B" charset="0"/>
              </a:rPr>
              <a:t>삭제</a:t>
            </a:r>
            <a:r>
              <a:rPr sz="2400" b="0" dirty="0">
                <a:latin typeface="서울남산체 B" charset="0"/>
                <a:ea typeface="서울남산체 B" charset="0"/>
              </a:rPr>
              <a:t> (</a:t>
            </a:r>
            <a:r>
              <a:rPr sz="2400" b="0" dirty="0" err="1">
                <a:latin typeface="서울남산체 B" charset="0"/>
                <a:ea typeface="서울남산체 B" charset="0"/>
              </a:rPr>
              <a:t>본인</a:t>
            </a:r>
            <a:r>
              <a:rPr sz="2400" b="0" dirty="0">
                <a:latin typeface="서울남산체 B" charset="0"/>
                <a:ea typeface="서울남산체 B" charset="0"/>
              </a:rPr>
              <a:t> </a:t>
            </a:r>
            <a:r>
              <a:rPr sz="2400" b="0" dirty="0" err="1">
                <a:latin typeface="서울남산체 B" charset="0"/>
                <a:ea typeface="서울남산체 B" charset="0"/>
              </a:rPr>
              <a:t>것만</a:t>
            </a:r>
            <a:r>
              <a:rPr sz="2400" b="0" dirty="0">
                <a:latin typeface="서울남산체 B" charset="0"/>
                <a:ea typeface="서울남산체 B" charset="0"/>
              </a:rPr>
              <a:t> </a:t>
            </a:r>
            <a:r>
              <a:rPr sz="2400" b="0" dirty="0" err="1">
                <a:latin typeface="서울남산체 B" charset="0"/>
                <a:ea typeface="서울남산체 B" charset="0"/>
              </a:rPr>
              <a:t>삭제할</a:t>
            </a:r>
            <a:r>
              <a:rPr sz="2400" b="0" dirty="0">
                <a:latin typeface="서울남산체 B" charset="0"/>
                <a:ea typeface="서울남산체 B" charset="0"/>
              </a:rPr>
              <a:t> 수 </a:t>
            </a:r>
            <a:r>
              <a:rPr sz="2400" b="0" dirty="0" err="1">
                <a:latin typeface="서울남산체 B" charset="0"/>
                <a:ea typeface="서울남산체 B" charset="0"/>
              </a:rPr>
              <a:t>있는</a:t>
            </a:r>
            <a:r>
              <a:rPr sz="2400" b="0" dirty="0">
                <a:latin typeface="서울남산체 B" charset="0"/>
                <a:ea typeface="서울남산체 B" charset="0"/>
              </a:rPr>
              <a:t> </a:t>
            </a:r>
            <a:r>
              <a:rPr sz="2400" b="0" dirty="0" err="1">
                <a:latin typeface="서울남산체 B" charset="0"/>
                <a:ea typeface="서울남산체 B" charset="0"/>
              </a:rPr>
              <a:t>기능</a:t>
            </a:r>
            <a:r>
              <a:rPr sz="2400" b="0" dirty="0">
                <a:latin typeface="서울남산체 B" charset="0"/>
                <a:ea typeface="서울남산체 B" charset="0"/>
              </a:rPr>
              <a:t>)</a:t>
            </a:r>
            <a:endParaRPr lang="ko-KR" altLang="en-US" sz="2400" b="0" dirty="0">
              <a:latin typeface="서울남산체 B" charset="0"/>
              <a:ea typeface="서울남산체 B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dirty="0">
              <a:latin typeface="서울남산체 B" charset="0"/>
              <a:ea typeface="서울남산체 B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0" dirty="0">
                <a:latin typeface="서울남산체 B" charset="0"/>
                <a:ea typeface="서울남산체 B" charset="0"/>
              </a:rPr>
              <a:t>4 - </a:t>
            </a:r>
            <a:r>
              <a:rPr sz="2400" b="0" dirty="0" err="1">
                <a:latin typeface="서울남산체 B" charset="0"/>
                <a:ea typeface="서울남산체 B" charset="0"/>
              </a:rPr>
              <a:t>동영상</a:t>
            </a:r>
            <a:r>
              <a:rPr sz="2400" b="0" dirty="0">
                <a:latin typeface="서울남산체 B" charset="0"/>
                <a:ea typeface="서울남산체 B" charset="0"/>
              </a:rPr>
              <a:t> </a:t>
            </a:r>
            <a:r>
              <a:rPr sz="2400" b="0" dirty="0" err="1">
                <a:latin typeface="서울남산체 B" charset="0"/>
                <a:ea typeface="서울남산체 B" charset="0"/>
              </a:rPr>
              <a:t>강의</a:t>
            </a:r>
            <a:r>
              <a:rPr sz="2400" b="0" dirty="0">
                <a:latin typeface="서울남산체 B" charset="0"/>
                <a:ea typeface="서울남산체 B" charset="0"/>
              </a:rPr>
              <a:t> </a:t>
            </a:r>
            <a:r>
              <a:rPr sz="2400" b="0" dirty="0" err="1">
                <a:latin typeface="서울남산체 B" charset="0"/>
                <a:ea typeface="서울남산체 B" charset="0"/>
              </a:rPr>
              <a:t>등록</a:t>
            </a:r>
            <a:r>
              <a:rPr sz="2400" b="0" dirty="0">
                <a:latin typeface="서울남산체 B" charset="0"/>
                <a:ea typeface="서울남산체 B" charset="0"/>
              </a:rPr>
              <a:t> 및 </a:t>
            </a:r>
            <a:r>
              <a:rPr sz="2400" b="0" dirty="0" err="1">
                <a:latin typeface="서울남산체 B" charset="0"/>
                <a:ea typeface="서울남산체 B" charset="0"/>
              </a:rPr>
              <a:t>해당</a:t>
            </a:r>
            <a:r>
              <a:rPr sz="2400" b="0" dirty="0">
                <a:latin typeface="서울남산체 B" charset="0"/>
                <a:ea typeface="서울남산체 B" charset="0"/>
              </a:rPr>
              <a:t> </a:t>
            </a:r>
            <a:r>
              <a:rPr sz="2400" b="0" dirty="0" err="1">
                <a:latin typeface="서울남산체 B" charset="0"/>
                <a:ea typeface="서울남산체 B" charset="0"/>
              </a:rPr>
              <a:t>강좌에</a:t>
            </a:r>
            <a:r>
              <a:rPr sz="2400" b="0" dirty="0">
                <a:latin typeface="서울남산체 B" charset="0"/>
                <a:ea typeface="서울남산체 B" charset="0"/>
              </a:rPr>
              <a:t> </a:t>
            </a:r>
            <a:r>
              <a:rPr sz="2400" b="0" dirty="0" err="1">
                <a:latin typeface="서울남산체 B" charset="0"/>
                <a:ea typeface="서울남산체 B" charset="0"/>
              </a:rPr>
              <a:t>맞는</a:t>
            </a:r>
            <a:r>
              <a:rPr sz="2400" b="0" dirty="0">
                <a:latin typeface="서울남산체 B" charset="0"/>
                <a:ea typeface="서울남산체 B" charset="0"/>
              </a:rPr>
              <a:t> </a:t>
            </a:r>
            <a:r>
              <a:rPr sz="2400" b="0" dirty="0" err="1">
                <a:latin typeface="서울남산체 B" charset="0"/>
                <a:ea typeface="서울남산체 B" charset="0"/>
              </a:rPr>
              <a:t>강의명</a:t>
            </a:r>
            <a:r>
              <a:rPr sz="2400" b="0" dirty="0">
                <a:latin typeface="서울남산체 B" charset="0"/>
                <a:ea typeface="서울남산체 B" charset="0"/>
              </a:rPr>
              <a:t> </a:t>
            </a:r>
            <a:r>
              <a:rPr sz="2400" b="0" dirty="0" err="1">
                <a:latin typeface="서울남산체 B" charset="0"/>
                <a:ea typeface="서울남산체 B" charset="0"/>
              </a:rPr>
              <a:t>선택</a:t>
            </a:r>
            <a:endParaRPr lang="ko-KR" altLang="en-US" sz="2400" b="0" dirty="0">
              <a:latin typeface="서울남산체 B" charset="0"/>
              <a:ea typeface="서울남산체 B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dirty="0">
              <a:latin typeface="서울남산체 B" charset="0"/>
              <a:ea typeface="서울남산체 B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0" dirty="0">
                <a:latin typeface="서울남산체 B" charset="0"/>
                <a:ea typeface="서울남산체 B" charset="0"/>
              </a:rPr>
              <a:t>5 - </a:t>
            </a:r>
            <a:r>
              <a:rPr sz="2400" b="0" dirty="0" err="1">
                <a:latin typeface="서울남산체 B" charset="0"/>
                <a:ea typeface="서울남산체 B" charset="0"/>
              </a:rPr>
              <a:t>카카오페이를</a:t>
            </a:r>
            <a:r>
              <a:rPr sz="2400" b="0" dirty="0">
                <a:latin typeface="서울남산체 B" charset="0"/>
                <a:ea typeface="서울남산체 B" charset="0"/>
              </a:rPr>
              <a:t> </a:t>
            </a:r>
            <a:r>
              <a:rPr sz="2400" b="0" dirty="0" err="1">
                <a:latin typeface="서울남산체 B" charset="0"/>
                <a:ea typeface="서울남산체 B" charset="0"/>
              </a:rPr>
              <a:t>이용한</a:t>
            </a:r>
            <a:r>
              <a:rPr sz="2400" b="0" dirty="0">
                <a:latin typeface="서울남산체 B" charset="0"/>
                <a:ea typeface="서울남산체 B" charset="0"/>
              </a:rPr>
              <a:t> </a:t>
            </a:r>
            <a:r>
              <a:rPr sz="2400" b="0" dirty="0" err="1">
                <a:latin typeface="서울남산체 B" charset="0"/>
                <a:ea typeface="서울남산체 B" charset="0"/>
              </a:rPr>
              <a:t>포인트</a:t>
            </a:r>
            <a:r>
              <a:rPr sz="2400" b="0" dirty="0">
                <a:latin typeface="서울남산체 B" charset="0"/>
                <a:ea typeface="서울남산체 B" charset="0"/>
              </a:rPr>
              <a:t> </a:t>
            </a:r>
            <a:r>
              <a:rPr sz="2400" b="0" dirty="0" err="1">
                <a:latin typeface="서울남산체 B" charset="0"/>
                <a:ea typeface="서울남산체 B" charset="0"/>
              </a:rPr>
              <a:t>충전</a:t>
            </a:r>
            <a:r>
              <a:rPr sz="2400" b="0" dirty="0">
                <a:latin typeface="서울남산체 B" charset="0"/>
                <a:ea typeface="서울남산체 B" charset="0"/>
              </a:rPr>
              <a:t> </a:t>
            </a:r>
            <a:r>
              <a:rPr sz="2400" b="0" dirty="0" err="1">
                <a:latin typeface="서울남산체 B" charset="0"/>
                <a:ea typeface="서울남산체 B" charset="0"/>
              </a:rPr>
              <a:t>기능</a:t>
            </a:r>
            <a:endParaRPr lang="ko-KR" altLang="en-US" sz="2400" b="0" dirty="0">
              <a:latin typeface="서울남산체 B" charset="0"/>
              <a:ea typeface="서울남산체 B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dirty="0">
              <a:latin typeface="서울남산체 B" charset="0"/>
              <a:ea typeface="서울남산체 B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250" cy="5836285"/>
            <a:chOff x="323850" y="1085850"/>
            <a:chExt cx="11525250" cy="583628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323850" y="1085850"/>
              <a:ext cx="11525250" cy="577215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mpd="dbl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380365" y="1152525"/>
              <a:ext cx="11412220" cy="575119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37565" y="1708150"/>
              <a:ext cx="10497820" cy="5213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372100" y="1291590"/>
              <a:ext cx="1428750" cy="2286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6988175" y="1291590"/>
              <a:ext cx="231775" cy="2286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1" name="그림 20" descr="C:/Users/sprin/AppData/Roaming/PolarisOffice/ETemp/7884_19248696/fImage88964857873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" y="1715135"/>
            <a:ext cx="10478135" cy="51790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329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885" cy="5836920"/>
            <a:chOff x="323850" y="1085850"/>
            <a:chExt cx="11525885" cy="5836920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5885" cy="5772785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2855" cy="5751830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8455" cy="5214620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29385" cy="22923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2410" cy="22923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pic>
        <p:nvPicPr>
          <p:cNvPr id="30" name="그림 29" descr="C:/Users/sprin/AppData/Roaming/PolarisOffice/ETemp/7884_19248696/fImage88964864873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" y="1715135"/>
            <a:ext cx="10478135" cy="5179060"/>
          </a:xfrm>
          <a:prstGeom prst="rect">
            <a:avLst/>
          </a:prstGeom>
          <a:noFill/>
        </p:spPr>
      </p:pic>
      <p:grpSp>
        <p:nvGrpSpPr>
          <p:cNvPr id="24" name="그룹 23"/>
          <p:cNvGrpSpPr/>
          <p:nvPr/>
        </p:nvGrpSpPr>
        <p:grpSpPr>
          <a:xfrm>
            <a:off x="708660" y="172720"/>
            <a:ext cx="10318115" cy="6725920"/>
            <a:chOff x="708660" y="172720"/>
            <a:chExt cx="10318115" cy="6725920"/>
          </a:xfrm>
        </p:grpSpPr>
        <p:sp>
          <p:nvSpPr>
            <p:cNvPr id="25" name="한쪽 모서리가 둥근 사각형 24"/>
            <p:cNvSpPr>
              <a:spLocks/>
            </p:cNvSpPr>
            <p:nvPr/>
          </p:nvSpPr>
          <p:spPr>
            <a:xfrm>
              <a:off x="1148715" y="17272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>
                <a:solidFill>
                  <a:schemeClr val="tx1"/>
                </a:solidFill>
                <a:latin typeface="맑은 고딕" charset="0"/>
                <a:ea typeface="Arial" charset="0"/>
                <a:cs typeface="+mn-cs"/>
              </a:endParaRPr>
            </a:p>
          </p:txBody>
        </p:sp>
        <p:sp>
          <p:nvSpPr>
            <p:cNvPr id="26" name="자유형 25"/>
            <p:cNvSpPr>
              <a:spLocks/>
            </p:cNvSpPr>
            <p:nvPr/>
          </p:nvSpPr>
          <p:spPr>
            <a:xfrm>
              <a:off x="708660" y="176530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소스 코드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27" name="텍스트 상자 26"/>
          <p:cNvSpPr txBox="1">
            <a:spLocks/>
          </p:cNvSpPr>
          <p:nvPr/>
        </p:nvSpPr>
        <p:spPr>
          <a:xfrm>
            <a:off x="1397635" y="1085850"/>
            <a:ext cx="4322445" cy="4799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&lt;view&gt;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&lt;form action="&lt;%=request.getContextPath()%&gt;/check.no" onsubmit="enter();" method="get"&gt;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&lt;div class="report"&gt;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&lt;br&gt;&lt;br&gt;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&lt;label for="report"&gt;유형&lt;/label&gt;&lt;br&gt;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&lt;select class="form-control" id="report1" name="report1"&gt;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&lt;option value="ok"&gt;답변하기&lt;/option&gt;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&lt;option value="fail"&gt;미해결처리&lt;/option&gt;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&lt;/select&gt;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&lt;/div&gt;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&lt;br&gt;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&lt;div class="report"&gt;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&lt;label for="report"&gt;답변 내용&lt;/label&gt;&lt;br&gt;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&lt;textarea class="form-control" id="report2" rows="10" style="width:90%;" name="report2"&gt;&lt;/textarea&gt;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&lt;/div&gt;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&lt;br&gt;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&lt;input type="hidden" name="n_code" value="&lt;%=n_code%&gt;"&gt;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&lt;input type="hidden" name="n_title" value="&lt;%=n_title%&gt;"&gt;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&lt;input type="hidden" name="n_content" value="&lt;%=n_content%&gt;"&gt;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&lt;div class="button"&gt;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&lt;button type="submit" id="reportbtn"&gt;답변 등록&lt;/button&gt;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&lt;/div&gt;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&lt;/form&gt;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&lt;script&gt;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function enter(){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var str = document.getElementById("report2").value;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str = str.replace(/(?:\r\n|\r|\n)/g, '&lt;br /&gt;');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document.getElementById("report2").value = str;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}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&lt;/script&gt;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6096000" y="1019810"/>
            <a:ext cx="4322445" cy="424624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&lt;dao&gt;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public int checkNotice(Connection conn, int n_code, String n_title, String n_content, String report1, String report2)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PreparedStatement pstmt = null;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int result = 0;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String sql = "";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String new_content = n_content + "&lt;br&gt;&lt;br&gt;&lt;br&gt;&lt;br&gt; ———— [답변입니다] ———— &lt;br&gt;" + report2;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String new_title = "[답변완료] " + n_title;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if(report1.equals("ok"))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sql = prop.getProperty("okayNotice");        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}else if(report1.equals("fail"))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sql = prop.getProperty("failNotice");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}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try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pstmt = conn.prepareStatement(sql);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pstmt.setString(1, new_title);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pstmt.setString(2, new_content);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pstmt.setInt(3, n_code);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result = pstmt.executeUpdate();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} catch (SQLException e)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e.printStackTrace();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} finally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close(pstmt);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}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return result;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}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>
            <a:off x="6084570" y="5593080"/>
            <a:ext cx="4607560" cy="92392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&lt;query&gt;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okayNotice=UPDATE NOTICE SET N_TITLE = ?, N_CONTENT = ?, M_CODE = 322 WHERE N_CODE = ?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failNotice=UPDATE NOTICE SET N_TITLE = ?, N_CONTENT = ?, M_CODE = 323 WHERE N_CODE = ?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1" animBg="1"/>
      <p:bldP spid="28" grpId="2" animBg="1"/>
      <p:bldP spid="29" grpId="3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885" cy="5836920"/>
            <a:chOff x="323850" y="1085850"/>
            <a:chExt cx="11525885" cy="5836920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5885" cy="5772785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2855" cy="5751830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8455" cy="52146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29385" cy="22923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2410" cy="22923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6685" cy="6730365"/>
            <a:chOff x="708660" y="192405"/>
            <a:chExt cx="10306685" cy="6730365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060" cy="6725920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8705" cy="674370"/>
            </a:xfrm>
            <a:custGeom>
              <a:avLst/>
              <a:gdLst>
                <a:gd name="TX0" fmla="*/ 337004 w 9958235"/>
                <a:gd name="TY0" fmla="*/ 0 h 674008"/>
                <a:gd name="TX1" fmla="*/ 9896285 w 9958235"/>
                <a:gd name="TY1" fmla="*/ 0 h 674008"/>
                <a:gd name="TX2" fmla="*/ 9958234 w 9958235"/>
                <a:gd name="TY2" fmla="*/ 6245 h 674008"/>
                <a:gd name="TX3" fmla="*/ 9952264 w 9958235"/>
                <a:gd name="TY3" fmla="*/ 6847 h 674008"/>
                <a:gd name="TX4" fmla="*/ 9683178 w 9958235"/>
                <a:gd name="TY4" fmla="*/ 337004 h 674008"/>
                <a:gd name="TX5" fmla="*/ 9683178 w 9958235"/>
                <a:gd name="TY5" fmla="*/ 674007 h 674008"/>
                <a:gd name="TX6" fmla="*/ 0 w 9958235"/>
                <a:gd name="TY6" fmla="*/ 674007 h 674008"/>
                <a:gd name="TX7" fmla="*/ 0 w 9958235"/>
                <a:gd name="TY7" fmla="*/ 337004 h 674008"/>
                <a:gd name="TX8" fmla="*/ 337004 w 9958235"/>
                <a:gd name="TY8" fmla="*/ 0 h 67400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5" h="674008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ln w="3175" cap="flat" cmpd="sng">
                    <a:noFill/>
                    <a:prstDash/>
                  </a:ln>
                  <a:solidFill>
                    <a:srgbClr val="FFFFFF"/>
                  </a:solidFill>
                  <a:latin typeface="서울남산체 B" charset="0"/>
                  <a:ea typeface="서울남산체 B" charset="0"/>
                </a:rPr>
                <a:t>유사 프로그램 분석 - 기능 유사</a:t>
              </a:r>
              <a:endParaRPr lang="ko-KR" altLang="en-US" sz="3600" b="1">
                <a:ln w="3175" cap="flat" cmpd="sng">
                  <a:noFill/>
                  <a:prstDash/>
                </a:ln>
                <a:solidFill>
                  <a:srgbClr val="FFFFFF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cxnSp>
        <p:nvCxnSpPr>
          <p:cNvPr id="27" name="도형 26"/>
          <p:cNvCxnSpPr/>
          <p:nvPr/>
        </p:nvCxnSpPr>
        <p:spPr>
          <a:xfrm flipV="1">
            <a:off x="8061960" y="1592580"/>
            <a:ext cx="2362835" cy="8255"/>
          </a:xfrm>
          <a:prstGeom prst="line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텍스트 상자 27"/>
          <p:cNvSpPr txBox="1">
            <a:spLocks/>
          </p:cNvSpPr>
          <p:nvPr/>
        </p:nvSpPr>
        <p:spPr>
          <a:xfrm>
            <a:off x="8656320" y="1202055"/>
            <a:ext cx="1768475" cy="36893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유사 사이트 분석</a:t>
            </a:r>
            <a:endParaRPr lang="ko-KR" altLang="en-US" sz="1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1656080" y="1180465"/>
            <a:ext cx="2807970" cy="4610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2. 기능 유사 사이트</a:t>
            </a:r>
            <a:endParaRPr lang="ko-KR" altLang="en-US" sz="24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1713865" y="1812925"/>
            <a:ext cx="827722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HP 코리아 고객지원 홈  : 카카오톡 1:1 상담 기능을 제공하는 웹 페이지</a:t>
            </a:r>
            <a:endParaRPr lang="ko-KR" altLang="en-US" sz="1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33" name="그림 32" descr="C:/Users/sprin/AppData/Roaming/PolarisOffice/ETemp/7884_19248696/fImage152823134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30" y="2056765"/>
            <a:ext cx="9847580" cy="4502785"/>
          </a:xfrm>
          <a:prstGeom prst="rect">
            <a:avLst/>
          </a:prstGeom>
          <a:noFill/>
        </p:spPr>
      </p:pic>
      <p:sp>
        <p:nvSpPr>
          <p:cNvPr id="34" name="텍스트 상자 33"/>
          <p:cNvSpPr txBox="1">
            <a:spLocks/>
          </p:cNvSpPr>
          <p:nvPr/>
        </p:nvSpPr>
        <p:spPr>
          <a:xfrm>
            <a:off x="1428115" y="6528435"/>
            <a:ext cx="827722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Eight Edu 사이트에서는 위와 동일한 실시간 1:1 상담 기능을 제공하고 있습니다.</a:t>
            </a:r>
            <a:endParaRPr lang="ko-KR" altLang="en-US" sz="1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885" cy="5836920"/>
            <a:chOff x="323850" y="1085850"/>
            <a:chExt cx="11525885" cy="5836920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5885" cy="5772785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2855" cy="5751830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8455" cy="5214620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29385" cy="22923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2410" cy="22923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pic>
        <p:nvPicPr>
          <p:cNvPr id="21" name="그림 20" descr="C:/Users/sprin/AppData/Roaming/PolarisOffice/ETemp/7884_19248696/fImage633851273948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" y="1713865"/>
            <a:ext cx="10478135" cy="51930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885" cy="5836920"/>
            <a:chOff x="323850" y="1085850"/>
            <a:chExt cx="11525885" cy="5836920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5885" cy="5772785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2855" cy="5751830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8455" cy="5214620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29385" cy="22923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2410" cy="22923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pic>
        <p:nvPicPr>
          <p:cNvPr id="20" name="그림 19" descr="C:/Users/sprin/AppData/Roaming/PolarisOffice/ETemp/7884_19248696/fImage52654621230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630" y="1702435"/>
            <a:ext cx="10483850" cy="5194300"/>
          </a:xfrm>
          <a:prstGeom prst="rect">
            <a:avLst/>
          </a:prstGeom>
          <a:noFill/>
        </p:spPr>
      </p:pic>
      <p:grpSp>
        <p:nvGrpSpPr>
          <p:cNvPr id="21" name="그룹 20"/>
          <p:cNvGrpSpPr/>
          <p:nvPr/>
        </p:nvGrpSpPr>
        <p:grpSpPr>
          <a:xfrm>
            <a:off x="708660" y="192405"/>
            <a:ext cx="10330180" cy="6730365"/>
            <a:chOff x="708660" y="192405"/>
            <a:chExt cx="10330180" cy="6730365"/>
          </a:xfrm>
        </p:grpSpPr>
        <p:sp>
          <p:nvSpPr>
            <p:cNvPr id="22" name="한쪽 모서리가 둥근 사각형 21"/>
            <p:cNvSpPr>
              <a:spLocks/>
            </p:cNvSpPr>
            <p:nvPr/>
          </p:nvSpPr>
          <p:spPr>
            <a:xfrm>
              <a:off x="1160780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23" name="자유형 2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소스 코드</a:t>
              </a:r>
              <a:endParaRPr lang="ko-KR" altLang="en-US" sz="3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24" name="텍스트 상자 23"/>
          <p:cNvSpPr txBox="1">
            <a:spLocks/>
          </p:cNvSpPr>
          <p:nvPr/>
        </p:nvSpPr>
        <p:spPr>
          <a:xfrm>
            <a:off x="1397635" y="844550"/>
            <a:ext cx="4322445" cy="30003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&lt;report insert servlet&gt;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protected void doGet(HttpServletRequest request, HttpServletResponse response) throws ServletException, IOException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String r_content = request.getParameter("r_content");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String r_number= request.getParameter("r_number");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String b_code = request.getParameter("b_code");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String user_code = request.getParameter("user_code");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	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int result = new reportService().insertReport(r_content, 	r_number, b_code, user_code);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	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if(result &gt; 0) {		response.sendRedirect(request.getContextPath() + 	"/views/masterPage/endReport.jsp");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}else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request.setAttribute("msg", "게시판 작성에 실패하였습니다.");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request.getRequestDispatcher("views/common/error.jsp").forw	ard(request, response);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	}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}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>
            <a:off x="6101080" y="846455"/>
            <a:ext cx="4322445" cy="60458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&lt;report dao&gt;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public int insertReport(Connection conn, String user_code, String b_code, String r_content, String r_number)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PreparedStatement pstmt = null;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int result = 0;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String sql = prop.getProperty("insertReport");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try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pstmt = conn.prepareStatement(sql);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pstmt.setString(1, r_content);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pstmt.setString(2, user_code);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pstmt.setString(3, b_code);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pstmt.setString(4, r_number);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	result = pstmt.executeUpdate();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} catch (SQLException e)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e.printStackTrace();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} finally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close(pstmt);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}	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return result;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}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public ArrayList&lt;Report&gt; selectReport(Connection conn)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ArrayList&lt;Report&gt; list = new ArrayList&lt;Report&gt;();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PreparedStatement pstmt = null;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ResultSet rset = null;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String sql = prop.getProperty("selectReport");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try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pstmt = conn.prepareStatement(sql);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rset = pstmt.executeQuery();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while(rset.next()) {		list.add(new Report(rset.getString("r_code"),		rset.getString("r_content"),			rset.getString("r_number"),			rset.getString("user_code"),			rset.getString("b_code"))); }}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} catch (SQLException e)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e.printStackTrace();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} finally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close(rset);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close(pstmt); }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return list ;}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}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1397635" y="3770630"/>
            <a:ext cx="4735195" cy="3277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&lt;report Service&gt;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public int insertReport(String r_content, String r_number, String b_code, String user_code)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Connection conn = getConnection();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int result = new reportDao().insertReport(conn, user_code, 	b_code, r_content, r_number);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if(result &gt; 0)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      commit(conn);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}else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      rollback(conn);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}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      close(conn);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	      return result;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}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public ArrayList&lt;Report&gt; selectReport()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Connection conn = getConnection();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ArrayList&lt;Report&gt; list = new reportDao().selectReport(conn);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close(conn);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return list;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}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}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1" animBg="1"/>
      <p:bldP spid="26" grpId="2" animBg="1"/>
      <p:bldP spid="27" grpId="3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885" cy="5836920"/>
            <a:chOff x="323850" y="1085850"/>
            <a:chExt cx="11525885" cy="5836920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5885" cy="5772785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2855" cy="5751830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8455" cy="5214620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29385" cy="22923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2410" cy="22923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pic>
        <p:nvPicPr>
          <p:cNvPr id="21" name="그림 20" descr="C:/Users/sprin/AppData/Roaming/PolarisOffice/ETemp/7884_19248696/fImage391327801948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55" y="1704340"/>
            <a:ext cx="10467340" cy="51860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pic>
        <p:nvPicPr>
          <p:cNvPr id="27" name="그림 26" descr="C:/Users/sprin/AppData/Roaming/PolarisOffice/ETemp/7884_19248696/fImage391327838627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55" y="1704340"/>
            <a:ext cx="10467340" cy="5186045"/>
          </a:xfrm>
          <a:prstGeom prst="rect">
            <a:avLst/>
          </a:prstGeom>
          <a:noFill/>
        </p:spPr>
      </p:pic>
      <p:grpSp>
        <p:nvGrpSpPr>
          <p:cNvPr id="26" name="그룹 25"/>
          <p:cNvGrpSpPr/>
          <p:nvPr/>
        </p:nvGrpSpPr>
        <p:grpSpPr>
          <a:xfrm>
            <a:off x="707390" y="147955"/>
            <a:ext cx="10308590" cy="6774180"/>
            <a:chOff x="707390" y="147955"/>
            <a:chExt cx="10308590" cy="677418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68910"/>
              <a:ext cx="9878695" cy="675322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7390" y="147955"/>
              <a:ext cx="9959340" cy="695960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ln w="3175" cap="flat" cmpd="sng">
                    <a:noFill/>
                    <a:prstDash/>
                  </a:ln>
                  <a:solidFill>
                    <a:srgbClr val="FFFFFF"/>
                  </a:solidFill>
                  <a:latin typeface="서울남산체 B" charset="0"/>
                  <a:ea typeface="서울남산체 B" charset="0"/>
                </a:rPr>
                <a:t>소스코드</a:t>
              </a:r>
              <a:endParaRPr lang="ko-KR" altLang="en-US" sz="3600" b="1">
                <a:ln w="3175" cap="flat" cmpd="sng">
                  <a:noFill/>
                  <a:prstDash/>
                </a:ln>
                <a:solidFill>
                  <a:srgbClr val="FFFFFF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28" name="텍스트 상자 27"/>
          <p:cNvSpPr txBox="1">
            <a:spLocks/>
          </p:cNvSpPr>
          <p:nvPr/>
        </p:nvSpPr>
        <p:spPr>
          <a:xfrm>
            <a:off x="1250950" y="939165"/>
            <a:ext cx="4709795" cy="57689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&lt;div id="replySelectArea"&gt;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&lt;table id="replySelectTable" border="1" align="center"&gt;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&lt;% if(rlist != null){ %&gt;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&lt;% for(BoardComment r : rlist){ %&gt;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&lt;tr id="gura"&gt;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&lt;td width="100px"&gt;&lt;%= r.getAliass() %&gt;&lt;/td&gt;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&lt;td width="500px"&gt;&lt;%= r.getC_content() %&gt;&lt;/td&gt;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&lt;td width="100px"&gt;&lt;%= r.getCreate_date() %&gt;&lt;/td&gt;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&lt;% if (loginUser != null &amp;&amp; r.getAliass().equals(loginUser.getAliass())) { %&gt;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&lt;td width="100px"&gt;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&lt;input type="hidden" value="&lt;%=r.getC_code()%&gt;" id="c_code" name="c_code"&gt;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   &lt;input type="hidden" value="&lt;%=r.getB_code()%&gt;" id="b_code" name="b_code"&gt;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    &lt;input type="hidden" value="&lt;%=r.getUser_code() %&gt;" id="user_code" name="user_code"&gt;		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    &lt;button id="deleteBtn10" type="button" onclick="deleteComment(this);"&gt;삭제하기&lt;/button&gt;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&lt;/td&gt;&lt;% } %&gt;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&lt;/tr&gt;&lt;% } %&gt;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&lt;%} %&gt; &lt;/table&gt;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&lt;/div&gt;&lt;/div&gt;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&lt;script&gt;  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function deleteComment(h){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var b_code = $(h).parent().children("#b_code").val();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var c_code = $(h).parent().children("#c_code").val();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var user_code = $(h).parent().children("#user_code").val();			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	if(confirm("해당 댓글을 삭제하시겠습니까?")){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location.href="&lt;%=contextPath%&gt;/commentDelete.bo?c_code="	+c_code+"&amp;b_code="+b_code+"&amp;user_code="+user_code;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}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}    $(function(){});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$("asdf").click({			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	 })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$("#addReply").click(function()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&lt;% if (loginUser != null) { %&gt;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var user_code = "&lt;%=loginUser.getUserCode()%&gt;";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var b_code = "&lt;%=b.getB_code()%&gt;";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var c_content = $("#replyContent").val();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c_content = c_content.replace(/(?:\r\n|\r|\n)/g, '&lt;br&gt;');         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&lt;% } %&gt;	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>
            <a:off x="5927090" y="840105"/>
            <a:ext cx="4502150" cy="60458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$.ajax({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url : "insertComment.bo", type : "post", dataType : "json",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data : { user_code: user_code, b_code : b_code,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c_content : c_content },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success : function(data)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    $replyTable = $("#replySelectTable");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    $replyTable.html("");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for ( var key in data)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var $tr = $("&lt;tr&gt;");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var $user_codeTd = 	$("&lt;td&gt;").text(data[key].aliass).css("width","100px");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var $contentTd =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$("&lt;td&gt;").html(data[key].c_content).css("width", "400px");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var $dateTd =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$("&lt;td&gt;").text(data[key].create_date).css("width", "200px");	var $btnTd = $("&lt;td&gt;").css("width","100px");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var $input1 = $("&lt;input type='hidden' id='c_code' 	name='c_code'&gt;").val(data[key].c_code);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var $input2 = $("&lt;input type='hidden' id='b_code' 		name='b_code'&gt;").val(data[key].b_code);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var $input3 = $("&lt;input type='hidden' id='user_code' 	name='user_code'&gt;").val(data[key].user_code);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var $btn = $("&lt;button id='deleteBtn10' type='button' 	onclick='deleteComment(this);'&gt;").text("삭제하기");			$btnTd.append($input1);			$btnTd.append($input2);			$btnTd.append($input3);	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if(user_code == data[key].user_code){		$btnTd.append($btn);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}				$tr.append($user_codeTd);			$tr.append($contentTd);			$tr.append($dateTd);			$tr.append($btnTd); 		$replyTable.append($tr);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}				// 댓글 작성 부분 리셋			$("#replyContent").val("");	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},				error : function() { } 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});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	});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&lt;/script&gt;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1" animBg="1"/>
      <p:bldP spid="29" grpId="2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885" cy="5836920"/>
            <a:chOff x="323850" y="1085850"/>
            <a:chExt cx="11525885" cy="5836920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5885" cy="5772785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2855" cy="5751830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8455" cy="5214620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29385" cy="22923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2410" cy="22923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pic>
        <p:nvPicPr>
          <p:cNvPr id="21" name="그림 20" descr="C:/Users/sprin/AppData/Roaming/PolarisOffice/ETemp/7884_19248696/fImage61953852948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95" y="1705610"/>
            <a:ext cx="10499090" cy="51955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pic>
        <p:nvPicPr>
          <p:cNvPr id="27" name="그림 26" descr="C:/Users/sprin/AppData/Roaming/PolarisOffice/ETemp/7884_19248696/fImage61953853627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95" y="1705610"/>
            <a:ext cx="10478135" cy="5195570"/>
          </a:xfrm>
          <a:prstGeom prst="rect">
            <a:avLst/>
          </a:prstGeom>
          <a:noFill/>
        </p:spPr>
      </p:pic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ln w="3175" cap="flat" cmpd="sng">
                    <a:noFill/>
                    <a:prstDash/>
                  </a:ln>
                  <a:solidFill>
                    <a:srgbClr val="FFFFFF"/>
                  </a:solidFill>
                  <a:latin typeface="서울남산체 B" charset="0"/>
                  <a:ea typeface="서울남산체 B" charset="0"/>
                </a:rPr>
                <a:t>소스코드</a:t>
              </a:r>
              <a:endParaRPr lang="ko-KR" altLang="en-US" sz="3600" b="1">
                <a:ln w="3175" cap="flat" cmpd="sng">
                  <a:noFill/>
                  <a:prstDash/>
                </a:ln>
                <a:solidFill>
                  <a:srgbClr val="FFFFFF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28" name="텍스트 상자 27"/>
          <p:cNvSpPr txBox="1">
            <a:spLocks/>
          </p:cNvSpPr>
          <p:nvPr/>
        </p:nvSpPr>
        <p:spPr>
          <a:xfrm>
            <a:off x="1313815" y="960120"/>
            <a:ext cx="4453890" cy="59074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&lt;table class="question"&gt;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&lt;tr&gt;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&lt;td class="th" scope="row"&gt;영상주소&lt;/td&gt;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&lt;td&gt;&lt;input type="text" class="wid80"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placeholder="영상주소를 입력해주세요" name="v_link" /&gt;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&lt;/tr&gt;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&lt;tr&gt;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&lt;th class="th" scope="row"&gt;강좌명&lt;/th&gt;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&lt;td&gt;&lt;select  class="l_title" name="l_title"&gt;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&lt;%if(list1.isEmpty()){ %&gt;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&lt;tr&gt;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   &lt;td colspan="5"&gt;해당 강좌이 없네요 ㅠ.&lt;/td&gt;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&lt;/tr&gt;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&lt;% } else {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      for(Lecture l : list1)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         %&gt;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&lt;option id="selectedLecture" value="&lt;%=l.getL_title()%&gt;"&gt;&lt;%=l.getL_title()%&gt;&lt;/option&gt;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&lt;%}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  }%&gt;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&lt;/select&gt;&lt;/td&gt;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&lt;/tr&gt;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&lt;tr&gt;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&lt;th class="th" scope="row"&gt;강의명&lt;/th&gt;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&lt;td&gt;&lt;select name="c_title" class="c_title"&gt;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&lt;%if(list.isEmpty()){ %&gt;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&lt;tr&gt;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   &lt;td colspan="5"&gt;해당 강좌이 없네요 ㅠ.&lt;/td&gt;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&lt;/tr&gt;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&lt;% } else {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      for(Classs c : list) 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         %&gt;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&lt;option id="selectedLecture" value="&lt;%=c.getC_title()%&gt;"&gt;&lt;%=c.getC_title()%&gt;&lt;/option&gt;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&lt;%}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  }%&gt;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&lt;/select&gt;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&lt;/td&gt;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&lt;/tr&gt;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&lt;/table&gt;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>
            <a:off x="5779135" y="946150"/>
            <a:ext cx="4502150" cy="383095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	      &lt;script&gt;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$(document).on("change", ".l_title", function(){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var value = $(this).children('option:selected').val();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var value2 = $(this).children('option:selected');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$.ajax({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url : "list.cl",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data : {data : value},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type : "post",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success : function(list){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$.each(list, function(index,value){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   if(index.includes("Classs")){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      var $select = $(".c_title");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      $select.html("");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      for(var i = 0; i &lt; value.length; i++){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         var $c = $("&lt;option&gt;").text(value[i].c_title);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         $select.append($c);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      }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   }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   });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   }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});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  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});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  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            &lt;/script&gt;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1" animBg="1"/>
      <p:bldP spid="29" grpId="2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885" cy="5836920"/>
            <a:chOff x="323850" y="1085850"/>
            <a:chExt cx="11525885" cy="5836920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5885" cy="5772785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2855" cy="5751830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8455" cy="5214620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29385" cy="22923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2410" cy="22923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pic>
        <p:nvPicPr>
          <p:cNvPr id="20" name="그림 19" descr="C:/Users/sprin/AppData/Roaming/PolarisOffice/ETemp/7884_19248696/fImage79556865948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" y="1691005"/>
            <a:ext cx="10490200" cy="521525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6520" cy="5837555"/>
            <a:chOff x="323850" y="1085850"/>
            <a:chExt cx="11526520" cy="5837555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6520" cy="577342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3490" cy="5752465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9090" cy="52152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30020" cy="22987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3044" cy="229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pic>
        <p:nvPicPr>
          <p:cNvPr id="29" name="그림 28" descr="C:/Users/sprin/AppData/Roaming/PolarisOffice/ETemp/7884_19248696/fImage79556866627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" y="1691005"/>
            <a:ext cx="10490200" cy="5215255"/>
          </a:xfrm>
          <a:prstGeom prst="rect">
            <a:avLst/>
          </a:prstGeom>
          <a:noFill/>
        </p:spPr>
      </p:pic>
      <p:grpSp>
        <p:nvGrpSpPr>
          <p:cNvPr id="26" name="그룹 25"/>
          <p:cNvGrpSpPr/>
          <p:nvPr/>
        </p:nvGrpSpPr>
        <p:grpSpPr>
          <a:xfrm>
            <a:off x="708660" y="192405"/>
            <a:ext cx="10307320" cy="6731000"/>
            <a:chOff x="708660" y="192405"/>
            <a:chExt cx="10307320" cy="6731000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ln w="3175" cap="flat" cmpd="sng">
                    <a:noFill/>
                    <a:prstDash/>
                  </a:ln>
                  <a:solidFill>
                    <a:srgbClr val="FFFFFF"/>
                  </a:solidFill>
                  <a:latin typeface="서울남산체 B" charset="0"/>
                  <a:ea typeface="서울남산체 B" charset="0"/>
                </a:rPr>
                <a:t>소스코드</a:t>
              </a:r>
              <a:endParaRPr lang="ko-KR" altLang="en-US" sz="3600" b="1">
                <a:ln w="3175" cap="flat" cmpd="sng">
                  <a:noFill/>
                  <a:prstDash/>
                </a:ln>
                <a:solidFill>
                  <a:srgbClr val="FFFFFF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27" name="텍스트 상자 26"/>
          <p:cNvSpPr txBox="1">
            <a:spLocks/>
          </p:cNvSpPr>
          <p:nvPr/>
        </p:nvSpPr>
        <p:spPr>
          <a:xfrm>
            <a:off x="1313815" y="984250"/>
            <a:ext cx="4453890" cy="42271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&lt;%@ page language="java" contentType="text/html; charset=UTF-8"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pageEncoding="UTF-8"%&gt;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&lt;%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int money = (int)request.getAttribute("money");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String userName = (String)request.getAttribute("userName");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int userCode = (int)request.getAttribute("userCode");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%&gt;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&lt;!DOCTYPE html&gt;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&lt;html&gt;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&lt;head&gt;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&lt;script type="text/javascript" src="https://code.jquery.com/jquery-1.12.4.min.js" &gt;&lt;/script&gt;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&lt;script type="text/javascript" src="https://cdn.iamport.kr/js/iamport.payment-1.1.5.js"&gt;&lt;/script&gt;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&lt;/head&gt;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&lt;body&gt;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&lt;form method="post" action="&lt;%=request.getContextPath()%&gt;/updateUserPoint.us"&gt;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&lt;input type="hidden" name="userCode" value="&lt;%=userCode %&gt;"&gt;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&lt;input type="hidden" name="point" value="&lt;%=money %&gt;"&gt;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&lt;/form&gt;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   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5779135" y="946150"/>
            <a:ext cx="4502150" cy="57791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&lt;script&gt;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var IMP = window.IMP; // 생략가능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IMP.init('imp23257133'); 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IMP.request_pay({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    pg : 'kakao', // version 1.1.0부터 지원.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    pay_method : 'card',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    merchant_uid : 'merchant_' + new Date().getTime(),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    name : 'eightedu 결제테스트',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    amount : &lt;%=money %&gt;,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    buyer_name : "&lt;%=userName%&gt;"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}, function(rsp) {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    if ( rsp.success ) {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        var msg = "결제가 완료되었습니다.\n";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        msg += '결제 금액 : ' + rsp.paid_amount + '원\n'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        msg += '주문자 : ' + rsp.buyer_name; 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    } else {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        var msg = '결제에 실패하였습니다.';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        msg += '에러내용 : ' + rsp.error_msg;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    }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    alert(msg);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    $("form").submit();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   });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   &lt;/script&gt;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&lt;/body&gt;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&lt;/html&gt;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1" animBg="1"/>
      <p:bldP spid="28" grpId="2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885" cy="5836920"/>
            <a:chOff x="323850" y="1085850"/>
            <a:chExt cx="11525885" cy="5836920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5885" cy="5772785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2855" cy="5751830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8455" cy="52146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29385" cy="22923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2410" cy="22923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20725" y="192405"/>
            <a:ext cx="10306685" cy="6730365"/>
            <a:chOff x="720725" y="192405"/>
            <a:chExt cx="10306685" cy="6730365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49350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20725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600" b="1" dirty="0">
                <a:ln w="3175" cap="flat" cmpd="sng">
                  <a:noFill/>
                  <a:prstDash/>
                </a:ln>
                <a:solidFill>
                  <a:srgbClr val="FFFFFF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27" name="텍스트 상자 26"/>
          <p:cNvSpPr txBox="1">
            <a:spLocks/>
          </p:cNvSpPr>
          <p:nvPr/>
        </p:nvSpPr>
        <p:spPr>
          <a:xfrm>
            <a:off x="1092835" y="2897766"/>
            <a:ext cx="9537700" cy="132472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0" smtClean="0">
                <a:latin typeface="맑은 고딕" charset="0"/>
                <a:ea typeface="맑은 고딕" charset="0"/>
              </a:rPr>
              <a:t>THANK YOU</a:t>
            </a:r>
            <a:endParaRPr lang="ko-KR" altLang="en-US" sz="8000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885" cy="5836920"/>
            <a:chOff x="323850" y="1085850"/>
            <a:chExt cx="11525885" cy="5836920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5885" cy="5772785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2855" cy="5751830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8455" cy="52146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29385" cy="22923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2410" cy="22923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6685" cy="6730365"/>
            <a:chOff x="708660" y="192405"/>
            <a:chExt cx="10306685" cy="6730365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060" cy="6725920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8705" cy="674370"/>
            </a:xfrm>
            <a:custGeom>
              <a:avLst/>
              <a:gdLst>
                <a:gd name="TX0" fmla="*/ 337004 w 9958235"/>
                <a:gd name="TY0" fmla="*/ 0 h 674008"/>
                <a:gd name="TX1" fmla="*/ 9896285 w 9958235"/>
                <a:gd name="TY1" fmla="*/ 0 h 674008"/>
                <a:gd name="TX2" fmla="*/ 9958234 w 9958235"/>
                <a:gd name="TY2" fmla="*/ 6245 h 674008"/>
                <a:gd name="TX3" fmla="*/ 9952264 w 9958235"/>
                <a:gd name="TY3" fmla="*/ 6847 h 674008"/>
                <a:gd name="TX4" fmla="*/ 9683178 w 9958235"/>
                <a:gd name="TY4" fmla="*/ 337004 h 674008"/>
                <a:gd name="TX5" fmla="*/ 9683178 w 9958235"/>
                <a:gd name="TY5" fmla="*/ 674007 h 674008"/>
                <a:gd name="TX6" fmla="*/ 0 w 9958235"/>
                <a:gd name="TY6" fmla="*/ 674007 h 674008"/>
                <a:gd name="TX7" fmla="*/ 0 w 9958235"/>
                <a:gd name="TY7" fmla="*/ 337004 h 674008"/>
                <a:gd name="TX8" fmla="*/ 337004 w 9958235"/>
                <a:gd name="TY8" fmla="*/ 0 h 67400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5" h="674008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ln w="3175" cap="flat" cmpd="sng">
                    <a:noFill/>
                    <a:prstDash/>
                  </a:ln>
                  <a:solidFill>
                    <a:srgbClr val="FFFFFF"/>
                  </a:solidFill>
                  <a:latin typeface="서울남산체 B" charset="0"/>
                  <a:ea typeface="서울남산체 B" charset="0"/>
                </a:rPr>
                <a:t>프로젝트 소개</a:t>
              </a:r>
              <a:endParaRPr lang="ko-KR" altLang="en-US" sz="3600" b="1">
                <a:ln w="3175" cap="flat" cmpd="sng">
                  <a:noFill/>
                  <a:prstDash/>
                </a:ln>
                <a:solidFill>
                  <a:srgbClr val="FFFFFF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28" name="직사각형 27"/>
          <p:cNvSpPr>
            <a:spLocks/>
          </p:cNvSpPr>
          <p:nvPr/>
        </p:nvSpPr>
        <p:spPr>
          <a:xfrm>
            <a:off x="2233295" y="1080135"/>
            <a:ext cx="7393305" cy="56318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어학 강의를 제공하는 것 뿐만 아니라 </a:t>
            </a:r>
            <a:endParaRPr lang="ko-KR" altLang="en-US" sz="2000" b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회원들과의 커뮤니케이션을 통해</a:t>
            </a:r>
            <a:endParaRPr lang="ko-KR" altLang="en-US" sz="2000" b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보다 나은 학습을 할 수 있는 차별화 된 </a:t>
            </a:r>
            <a:endParaRPr lang="ko-KR" altLang="en-US" sz="2000" b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사이트를 구상하였습니다.</a:t>
            </a:r>
            <a:endParaRPr lang="ko-KR" altLang="en-US" sz="2000" b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회원가입을 통해 다른 회원들과 정보를 공유할 수 있으며, </a:t>
            </a:r>
            <a:endParaRPr lang="ko-KR" altLang="en-US" sz="2000" b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포인트를 충전해 물품을 구매할 수 있는 포인트 샵, </a:t>
            </a:r>
            <a:endParaRPr lang="ko-KR" altLang="en-US" sz="2000" b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학습을 위한 인터넷 강좌가 준비되어 있습니다.</a:t>
            </a:r>
            <a:endParaRPr lang="ko-KR" altLang="en-US" sz="2000" b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그 외에 다른 회원이 남긴 시험 후기, 노하우 등을 </a:t>
            </a:r>
            <a:endParaRPr lang="ko-KR" altLang="en-US" sz="2000" b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볼 수 있으며 궁금한 점들에 대한 </a:t>
            </a:r>
            <a:endParaRPr lang="ko-KR" altLang="en-US" sz="2000" b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질답이 가능한 커뮤니티 겸 인터넷 강의 사이트 입니다.</a:t>
            </a:r>
            <a:endParaRPr lang="ko-KR" altLang="en-US" sz="2000" b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885" cy="5836920"/>
            <a:chOff x="323850" y="1085850"/>
            <a:chExt cx="11525885" cy="5836920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5885" cy="5772785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2855" cy="5751830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8455" cy="52146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29385" cy="22923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2410" cy="22923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60" y="192405"/>
            <a:ext cx="10306685" cy="6730365"/>
            <a:chOff x="708660" y="192405"/>
            <a:chExt cx="10306685" cy="6730365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3728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70866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ln w="3175" cap="flat" cmpd="sng">
                    <a:noFill/>
                    <a:prstDash/>
                  </a:ln>
                  <a:solidFill>
                    <a:srgbClr val="FFFFFF"/>
                  </a:solidFill>
                  <a:latin typeface="서울남산체 B" charset="0"/>
                  <a:ea typeface="서울남산체 B" charset="0"/>
                </a:rPr>
                <a:t>역할 분담</a:t>
              </a:r>
              <a:endParaRPr lang="ko-KR" altLang="en-US" sz="3600" b="1">
                <a:ln w="3175" cap="flat" cmpd="sng">
                  <a:noFill/>
                  <a:prstDash/>
                </a:ln>
                <a:solidFill>
                  <a:srgbClr val="FFFFFF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27" name="도형 26"/>
          <p:cNvSpPr>
            <a:spLocks/>
          </p:cNvSpPr>
          <p:nvPr/>
        </p:nvSpPr>
        <p:spPr>
          <a:xfrm>
            <a:off x="2440940" y="1532890"/>
            <a:ext cx="1945640" cy="48748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alibri" charset="0"/>
              <a:ea typeface="Calibri" charset="0"/>
            </a:endParaRPr>
          </a:p>
        </p:txBody>
      </p:sp>
      <p:pic>
        <p:nvPicPr>
          <p:cNvPr id="28" name="그림 27" descr="C:/Users/sprin/AppData/Roaming/PolarisOffice/ETemp/7884_19248696/fImage13108408290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26" r="2326"/>
          <a:stretch>
            <a:fillRect/>
          </a:stretch>
        </p:blipFill>
        <p:spPr>
          <a:xfrm>
            <a:off x="2745105" y="1868170"/>
            <a:ext cx="1353820" cy="1353820"/>
          </a:xfrm>
          <a:prstGeom prst="ellipse">
            <a:avLst/>
          </a:prstGeom>
          <a:noFill/>
        </p:spPr>
      </p:pic>
      <p:grpSp>
        <p:nvGrpSpPr>
          <p:cNvPr id="29" name="그룹 28"/>
          <p:cNvGrpSpPr/>
          <p:nvPr/>
        </p:nvGrpSpPr>
        <p:grpSpPr>
          <a:xfrm>
            <a:off x="2479675" y="3420745"/>
            <a:ext cx="1850390" cy="2992755"/>
            <a:chOff x="2479675" y="3420745"/>
            <a:chExt cx="1850390" cy="2992755"/>
          </a:xfrm>
        </p:grpSpPr>
        <p:sp>
          <p:nvSpPr>
            <p:cNvPr id="30" name="텍스트 상자 29"/>
            <p:cNvSpPr txBox="1">
              <a:spLocks/>
            </p:cNvSpPr>
            <p:nvPr/>
          </p:nvSpPr>
          <p:spPr>
            <a:xfrm>
              <a:off x="2495550" y="3420745"/>
              <a:ext cx="1835150" cy="247650"/>
            </a:xfrm>
            <a:prstGeom prst="rect">
              <a:avLst/>
            </a:prstGeom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Tx/>
                <a:buNone/>
              </a:pPr>
              <a:r>
                <a:rPr sz="1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곽희수</a:t>
              </a:r>
              <a:endParaRPr lang="ko-KR" altLang="en-US" sz="1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31" name="텍스트 상자 30"/>
            <p:cNvSpPr txBox="1">
              <a:spLocks/>
            </p:cNvSpPr>
            <p:nvPr/>
          </p:nvSpPr>
          <p:spPr>
            <a:xfrm>
              <a:off x="2479675" y="3736340"/>
              <a:ext cx="1835150" cy="250825"/>
            </a:xfrm>
            <a:prstGeom prst="rect">
              <a:avLst/>
            </a:prstGeom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메인 페이지, 고객센터</a:t>
              </a:r>
              <a:endParaRPr lang="ko-KR" altLang="en-US" sz="12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32" name="텍스트 상자 31"/>
            <p:cNvSpPr txBox="1">
              <a:spLocks/>
            </p:cNvSpPr>
            <p:nvPr/>
          </p:nvSpPr>
          <p:spPr>
            <a:xfrm>
              <a:off x="2495550" y="4017010"/>
              <a:ext cx="1835150" cy="239712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고객센터 게시판(공지사항, Q&amp;A, 문의내역리스트)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글 작성, 삭제, 수정, 답변기능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 검색 기능(작성자, 제목, 내용별)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실시간 상담(카카오톡 오픈카톡 연결)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찾아오는 길(카카오맵 API)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최근 게시글 리스트, 배너, 리모콘바 제작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33" name="도형 32"/>
          <p:cNvSpPr>
            <a:spLocks/>
          </p:cNvSpPr>
          <p:nvPr/>
        </p:nvSpPr>
        <p:spPr>
          <a:xfrm>
            <a:off x="5097145" y="1532890"/>
            <a:ext cx="1945640" cy="4874895"/>
          </a:xfrm>
          <a:prstGeom prst="rect">
            <a:avLst/>
          </a:prstGeom>
          <a:solidFill>
            <a:srgbClr val="F7C9C9"/>
          </a:solidFill>
          <a:ln w="12700" cap="flat" cmpd="sng">
            <a:solidFill>
              <a:srgbClr val="FFD3D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alibri" charset="0"/>
              <a:ea typeface="Calibri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5166995" y="3446145"/>
            <a:ext cx="1850390" cy="2987675"/>
            <a:chOff x="5166995" y="3446145"/>
            <a:chExt cx="1850390" cy="2987675"/>
          </a:xfrm>
        </p:grpSpPr>
        <p:sp>
          <p:nvSpPr>
            <p:cNvPr id="35" name="텍스트 상자 34"/>
            <p:cNvSpPr txBox="1">
              <a:spLocks/>
            </p:cNvSpPr>
            <p:nvPr/>
          </p:nvSpPr>
          <p:spPr>
            <a:xfrm>
              <a:off x="5182870" y="3446145"/>
              <a:ext cx="1835150" cy="247650"/>
            </a:xfrm>
            <a:prstGeom prst="rect">
              <a:avLst/>
            </a:prstGeom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Tx/>
                <a:buNone/>
              </a:pPr>
              <a:r>
                <a:rPr sz="14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김봄하늘</a:t>
              </a:r>
              <a:endParaRPr lang="ko-KR" altLang="en-US" sz="14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36" name="텍스트 상자 35"/>
            <p:cNvSpPr txBox="1">
              <a:spLocks/>
            </p:cNvSpPr>
            <p:nvPr/>
          </p:nvSpPr>
          <p:spPr>
            <a:xfrm>
              <a:off x="5166995" y="3749040"/>
              <a:ext cx="1835150" cy="250825"/>
            </a:xfrm>
            <a:prstGeom prst="rect">
              <a:avLst/>
            </a:prstGeom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관리자 페이지</a:t>
              </a:r>
              <a:endParaRPr lang="ko-KR" altLang="en-US" sz="12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37" name="텍스트 상자 36"/>
            <p:cNvSpPr txBox="1">
              <a:spLocks/>
            </p:cNvSpPr>
            <p:nvPr/>
          </p:nvSpPr>
          <p:spPr>
            <a:xfrm>
              <a:off x="5210175" y="3883660"/>
              <a:ext cx="1750695" cy="25507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게시글 신고 및 신고리스트 출력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신고 클릭 시 신고된 게시글 뷰 띄우기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회원 블랙 처리 및 블랙리스트 출력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블랙 회원 일반회원으로 복구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강사시르트 출력, 강사  등록 및 삭제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38" name="도형 37"/>
          <p:cNvSpPr>
            <a:spLocks/>
          </p:cNvSpPr>
          <p:nvPr/>
        </p:nvSpPr>
        <p:spPr>
          <a:xfrm>
            <a:off x="7760970" y="1533525"/>
            <a:ext cx="1945640" cy="48742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alibri" charset="0"/>
              <a:ea typeface="Calibri" charset="0"/>
            </a:endParaRPr>
          </a:p>
        </p:txBody>
      </p:sp>
      <p:pic>
        <p:nvPicPr>
          <p:cNvPr id="39" name="그림 38" descr="C:/Users/sprin/AppData/Roaming/PolarisOffice/ETemp/7884_19248696/fImage13108419881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26" r="2326"/>
          <a:stretch>
            <a:fillRect/>
          </a:stretch>
        </p:blipFill>
        <p:spPr>
          <a:xfrm>
            <a:off x="8049260" y="1868170"/>
            <a:ext cx="1353820" cy="1353820"/>
          </a:xfrm>
          <a:prstGeom prst="ellipse">
            <a:avLst/>
          </a:prstGeom>
          <a:noFill/>
        </p:spPr>
      </p:pic>
      <p:grpSp>
        <p:nvGrpSpPr>
          <p:cNvPr id="40" name="그룹 39"/>
          <p:cNvGrpSpPr/>
          <p:nvPr/>
        </p:nvGrpSpPr>
        <p:grpSpPr>
          <a:xfrm>
            <a:off x="7799705" y="3458845"/>
            <a:ext cx="1853565" cy="2705100"/>
            <a:chOff x="7799705" y="3458845"/>
            <a:chExt cx="1853565" cy="2705100"/>
          </a:xfrm>
        </p:grpSpPr>
        <p:sp>
          <p:nvSpPr>
            <p:cNvPr id="41" name="텍스트 상자 40"/>
            <p:cNvSpPr txBox="1">
              <a:spLocks/>
            </p:cNvSpPr>
            <p:nvPr/>
          </p:nvSpPr>
          <p:spPr>
            <a:xfrm>
              <a:off x="7799705" y="3458845"/>
              <a:ext cx="1835150" cy="247650"/>
            </a:xfrm>
            <a:prstGeom prst="rect">
              <a:avLst/>
            </a:prstGeom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Tx/>
                <a:buNone/>
              </a:pPr>
              <a:r>
                <a:rPr sz="14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이태수</a:t>
              </a:r>
              <a:endParaRPr lang="ko-KR" altLang="en-US" sz="14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42" name="텍스트 상자 41"/>
            <p:cNvSpPr txBox="1">
              <a:spLocks/>
            </p:cNvSpPr>
            <p:nvPr/>
          </p:nvSpPr>
          <p:spPr>
            <a:xfrm>
              <a:off x="7799705" y="3749040"/>
              <a:ext cx="1835150" cy="250825"/>
            </a:xfrm>
            <a:prstGeom prst="rect">
              <a:avLst/>
            </a:prstGeom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강의수강 페이지</a:t>
              </a:r>
              <a:endParaRPr lang="ko-KR" altLang="en-US" sz="12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43" name="텍스트 상자 42"/>
            <p:cNvSpPr txBox="1">
              <a:spLocks/>
            </p:cNvSpPr>
            <p:nvPr/>
          </p:nvSpPr>
          <p:spPr>
            <a:xfrm>
              <a:off x="7818754" y="3890010"/>
              <a:ext cx="1835150" cy="22745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구매한 강좌 리스트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동영상 플레이어 연동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(youtube ifram)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메인페이지 캘린더 구현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검색 기능(강좌명/강사명 별)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강좌/강의 등록 및 수정, 삭제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강좌/강의 리스트 출력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pic>
        <p:nvPicPr>
          <p:cNvPr id="44" name="그림 43" descr="C:/Users/sprin/AppData/Roaming/PolarisOffice/ETemp/7884_19248696/fImage15872424878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24170" y="1899285"/>
            <a:ext cx="1354455" cy="135445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50" y="1085850"/>
            <a:ext cx="11525885" cy="5836920"/>
            <a:chOff x="323850" y="1085850"/>
            <a:chExt cx="11525885" cy="5836920"/>
          </a:xfrm>
        </p:grpSpPr>
        <p:sp>
          <p:nvSpPr>
            <p:cNvPr id="5" name="양쪽 모서리가 둥근 사각형 4"/>
            <p:cNvSpPr>
              <a:spLocks/>
            </p:cNvSpPr>
            <p:nvPr/>
          </p:nvSpPr>
          <p:spPr>
            <a:xfrm>
              <a:off x="323850" y="1085850"/>
              <a:ext cx="11525885" cy="5772785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ap="flat" cmpd="dbl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양쪽 모서리가 둥근 사각형 5"/>
            <p:cNvSpPr>
              <a:spLocks/>
            </p:cNvSpPr>
            <p:nvPr/>
          </p:nvSpPr>
          <p:spPr>
            <a:xfrm>
              <a:off x="380365" y="1152525"/>
              <a:ext cx="11412855" cy="5751830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837565" y="1708150"/>
              <a:ext cx="10498455" cy="52146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7" name="모서리가 둥근 직사각형 16"/>
            <p:cNvSpPr>
              <a:spLocks/>
            </p:cNvSpPr>
            <p:nvPr/>
          </p:nvSpPr>
          <p:spPr>
            <a:xfrm>
              <a:off x="5372100" y="1291590"/>
              <a:ext cx="1429385" cy="22923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6988175" y="1291590"/>
              <a:ext cx="232410" cy="22923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97230" y="192405"/>
            <a:ext cx="10306685" cy="6730365"/>
            <a:chOff x="697230" y="192405"/>
            <a:chExt cx="10306685" cy="6730365"/>
          </a:xfrm>
        </p:grpSpPr>
        <p:sp>
          <p:nvSpPr>
            <p:cNvPr id="11" name="한쪽 모서리가 둥근 사각형 10"/>
            <p:cNvSpPr>
              <a:spLocks/>
            </p:cNvSpPr>
            <p:nvPr/>
          </p:nvSpPr>
          <p:spPr>
            <a:xfrm>
              <a:off x="1125855" y="196850"/>
              <a:ext cx="9878695" cy="6726555"/>
            </a:xfrm>
            <a:prstGeom prst="round1Rect">
              <a:avLst>
                <a:gd name="adj" fmla="val 5229"/>
              </a:avLst>
            </a:prstGeom>
            <a:gradFill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/>
            </a:gradFill>
            <a:ln w="28575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>
            <a:xfrm>
              <a:off x="697230" y="192405"/>
              <a:ext cx="9959340" cy="675005"/>
            </a:xfrm>
            <a:custGeom>
              <a:avLst/>
              <a:gdLst>
                <a:gd name="TX0" fmla="*/ 337004 w 9958236"/>
                <a:gd name="TY0" fmla="*/ 0 h 674009"/>
                <a:gd name="TX1" fmla="*/ 9896285 w 9958236"/>
                <a:gd name="TY1" fmla="*/ 0 h 674009"/>
                <a:gd name="TX2" fmla="*/ 9958234 w 9958236"/>
                <a:gd name="TY2" fmla="*/ 6245 h 674009"/>
                <a:gd name="TX3" fmla="*/ 9952264 w 9958236"/>
                <a:gd name="TY3" fmla="*/ 6847 h 674009"/>
                <a:gd name="TX4" fmla="*/ 9683178 w 9958236"/>
                <a:gd name="TY4" fmla="*/ 337004 h 674009"/>
                <a:gd name="TX5" fmla="*/ 9683178 w 9958236"/>
                <a:gd name="TY5" fmla="*/ 674007 h 674009"/>
                <a:gd name="TX6" fmla="*/ 0 w 9958236"/>
                <a:gd name="TY6" fmla="*/ 674007 h 674009"/>
                <a:gd name="TX7" fmla="*/ 0 w 9958236"/>
                <a:gd name="TY7" fmla="*/ 337004 h 674009"/>
                <a:gd name="TX8" fmla="*/ 337004 w 9958236"/>
                <a:gd name="TY8" fmla="*/ 0 h 6740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9958236" h="674009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 b="1">
                  <a:ln w="3175" cap="flat" cmpd="sng">
                    <a:noFill/>
                    <a:prstDash/>
                  </a:ln>
                  <a:solidFill>
                    <a:srgbClr val="FFFFFF"/>
                  </a:solidFill>
                  <a:latin typeface="서울남산체 B" charset="0"/>
                  <a:ea typeface="서울남산체 B" charset="0"/>
                </a:rPr>
                <a:t>역할 분담</a:t>
              </a:r>
              <a:endParaRPr lang="ko-KR" altLang="en-US" sz="3600" b="1">
                <a:ln w="3175" cap="flat" cmpd="sng">
                  <a:noFill/>
                  <a:prstDash/>
                </a:ln>
                <a:solidFill>
                  <a:srgbClr val="FFFFFF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113405" y="3738245"/>
            <a:ext cx="1834515" cy="1918335"/>
            <a:chOff x="3113405" y="3738245"/>
            <a:chExt cx="1834515" cy="1918335"/>
          </a:xfrm>
        </p:grpSpPr>
        <p:sp>
          <p:nvSpPr>
            <p:cNvPr id="30" name="텍스트 상자 29"/>
            <p:cNvSpPr txBox="1">
              <a:spLocks/>
            </p:cNvSpPr>
            <p:nvPr/>
          </p:nvSpPr>
          <p:spPr>
            <a:xfrm>
              <a:off x="3113405" y="3738245"/>
              <a:ext cx="1835150" cy="247650"/>
            </a:xfrm>
            <a:prstGeom prst="rect">
              <a:avLst/>
            </a:prstGeom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Tx/>
                <a:buNone/>
              </a:pPr>
              <a:r>
                <a:rPr sz="1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곽희수</a:t>
              </a:r>
              <a:endParaRPr lang="ko-KR" altLang="en-US" sz="1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31" name="텍스트 상자 30"/>
            <p:cNvSpPr txBox="1">
              <a:spLocks/>
            </p:cNvSpPr>
            <p:nvPr/>
          </p:nvSpPr>
          <p:spPr>
            <a:xfrm>
              <a:off x="3113405" y="4006215"/>
              <a:ext cx="1835150" cy="250825"/>
            </a:xfrm>
            <a:prstGeom prst="rect">
              <a:avLst/>
            </a:prstGeom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관리자 페이지</a:t>
              </a:r>
              <a:endParaRPr lang="ko-KR" altLang="en-US" sz="12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32" name="텍스트 상자 31"/>
            <p:cNvSpPr txBox="1">
              <a:spLocks/>
            </p:cNvSpPr>
            <p:nvPr/>
          </p:nvSpPr>
          <p:spPr>
            <a:xfrm>
              <a:off x="3113405" y="4271010"/>
              <a:ext cx="1835150" cy="1386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게시글 모아보기</a:t>
              </a:r>
              <a:endParaRPr lang="ko-KR" altLang="en-US" sz="12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(편집기능 삭제 및</a:t>
              </a:r>
              <a:endParaRPr lang="ko-KR" altLang="en-US" sz="12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 게시판 이동)</a:t>
              </a:r>
              <a:endParaRPr lang="ko-KR" altLang="en-US" sz="12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회원 정보 변경</a:t>
              </a:r>
              <a:endParaRPr lang="ko-KR" altLang="en-US" sz="12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(회원 등급 변경 및</a:t>
              </a:r>
              <a:endParaRPr lang="ko-KR" altLang="en-US" sz="12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  회원 정보 삭제)</a:t>
              </a:r>
              <a:endParaRPr lang="ko-KR" altLang="en-US" sz="12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56" name="도형 55"/>
          <p:cNvSpPr>
            <a:spLocks/>
          </p:cNvSpPr>
          <p:nvPr/>
        </p:nvSpPr>
        <p:spPr>
          <a:xfrm>
            <a:off x="3011170" y="1532890"/>
            <a:ext cx="2110740" cy="4979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alibri" charset="0"/>
              <a:ea typeface="Calibri" charset="0"/>
            </a:endParaRPr>
          </a:p>
        </p:txBody>
      </p:sp>
      <p:pic>
        <p:nvPicPr>
          <p:cNvPr id="57" name="그림 56" descr="C:/Users/sprin/AppData/Roaming/PolarisOffice/ETemp/7884_19248696/fImage13108408290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26" r="2326"/>
          <a:stretch>
            <a:fillRect/>
          </a:stretch>
        </p:blipFill>
        <p:spPr>
          <a:xfrm>
            <a:off x="3378835" y="1842770"/>
            <a:ext cx="1353820" cy="1353820"/>
          </a:xfrm>
          <a:prstGeom prst="ellipse">
            <a:avLst/>
          </a:prstGeom>
          <a:noFill/>
        </p:spPr>
      </p:pic>
      <p:grpSp>
        <p:nvGrpSpPr>
          <p:cNvPr id="58" name="그룹 57"/>
          <p:cNvGrpSpPr/>
          <p:nvPr/>
        </p:nvGrpSpPr>
        <p:grpSpPr>
          <a:xfrm>
            <a:off x="3102610" y="3264535"/>
            <a:ext cx="2014855" cy="3354705"/>
            <a:chOff x="3102610" y="3264535"/>
            <a:chExt cx="2014855" cy="3354705"/>
          </a:xfrm>
        </p:grpSpPr>
        <p:sp>
          <p:nvSpPr>
            <p:cNvPr id="59" name="텍스트 상자 58"/>
            <p:cNvSpPr txBox="1">
              <a:spLocks/>
            </p:cNvSpPr>
            <p:nvPr/>
          </p:nvSpPr>
          <p:spPr>
            <a:xfrm>
              <a:off x="3107055" y="3264535"/>
              <a:ext cx="2010410" cy="247650"/>
            </a:xfrm>
            <a:prstGeom prst="rect">
              <a:avLst/>
            </a:prstGeom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Tx/>
                <a:buNone/>
              </a:pPr>
              <a:r>
                <a:rPr sz="1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김인구</a:t>
              </a:r>
              <a:endParaRPr lang="ko-KR" altLang="en-US" sz="1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60" name="텍스트 상자 59"/>
            <p:cNvSpPr txBox="1">
              <a:spLocks/>
            </p:cNvSpPr>
            <p:nvPr/>
          </p:nvSpPr>
          <p:spPr>
            <a:xfrm>
              <a:off x="3102610" y="3599180"/>
              <a:ext cx="2010410" cy="250825"/>
            </a:xfrm>
            <a:prstGeom prst="rect">
              <a:avLst/>
            </a:prstGeom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커뮤니티 페이지</a:t>
              </a:r>
              <a:endParaRPr lang="ko-KR" altLang="en-US" sz="12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61" name="텍스트 상자 60"/>
            <p:cNvSpPr txBox="1">
              <a:spLocks/>
            </p:cNvSpPr>
            <p:nvPr/>
          </p:nvSpPr>
          <p:spPr>
            <a:xfrm>
              <a:off x="3102610" y="3914775"/>
              <a:ext cx="2007234" cy="27044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게시판(영어, 일본어, 중국어, 자료실)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글 작성(어썸노트 API)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글 삭제, 수정, 조회수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댓글 등록 및 삭제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 검색 기능(작성자, 제목, 내용별)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말머리 클릭 시 해당 글만 출력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게시판 별 최근 리스트 모아보기 기능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763385" y="3743325"/>
            <a:ext cx="1835150" cy="1918335"/>
            <a:chOff x="6763385" y="3743325"/>
            <a:chExt cx="1835150" cy="1918335"/>
          </a:xfrm>
        </p:grpSpPr>
        <p:sp>
          <p:nvSpPr>
            <p:cNvPr id="63" name="텍스트 상자 62"/>
            <p:cNvSpPr txBox="1">
              <a:spLocks/>
            </p:cNvSpPr>
            <p:nvPr/>
          </p:nvSpPr>
          <p:spPr>
            <a:xfrm>
              <a:off x="6763385" y="3743325"/>
              <a:ext cx="1835150" cy="247650"/>
            </a:xfrm>
            <a:prstGeom prst="rect">
              <a:avLst/>
            </a:prstGeom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Tx/>
                <a:buNone/>
              </a:pPr>
              <a:r>
                <a:rPr sz="1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곽희수</a:t>
              </a:r>
              <a:endParaRPr lang="ko-KR" altLang="en-US" sz="1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64" name="텍스트 상자 63"/>
            <p:cNvSpPr txBox="1">
              <a:spLocks/>
            </p:cNvSpPr>
            <p:nvPr/>
          </p:nvSpPr>
          <p:spPr>
            <a:xfrm>
              <a:off x="6763385" y="4011295"/>
              <a:ext cx="1835150" cy="250825"/>
            </a:xfrm>
            <a:prstGeom prst="rect">
              <a:avLst/>
            </a:prstGeom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관리자 페이지</a:t>
              </a:r>
              <a:endParaRPr lang="ko-KR" altLang="en-US" sz="12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65" name="텍스트 상자 64"/>
            <p:cNvSpPr txBox="1">
              <a:spLocks/>
            </p:cNvSpPr>
            <p:nvPr/>
          </p:nvSpPr>
          <p:spPr>
            <a:xfrm>
              <a:off x="6763385" y="4276090"/>
              <a:ext cx="1835150" cy="13855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게시글 모아보기</a:t>
              </a:r>
              <a:endParaRPr lang="ko-KR" altLang="en-US" sz="12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(편집기능 삭제 및</a:t>
              </a:r>
              <a:endParaRPr lang="ko-KR" altLang="en-US" sz="12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 게시판 이동)</a:t>
              </a:r>
              <a:endParaRPr lang="ko-KR" altLang="en-US" sz="12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회원 정보 변경</a:t>
              </a:r>
              <a:endParaRPr lang="ko-KR" altLang="en-US" sz="12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(회원 등급 변경 및</a:t>
              </a:r>
              <a:endParaRPr lang="ko-KR" altLang="en-US" sz="12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  회원 정보 삭제)</a:t>
              </a:r>
              <a:endParaRPr lang="ko-KR" altLang="en-US" sz="12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sp>
        <p:nvSpPr>
          <p:cNvPr id="66" name="도형 65"/>
          <p:cNvSpPr>
            <a:spLocks/>
          </p:cNvSpPr>
          <p:nvPr/>
        </p:nvSpPr>
        <p:spPr>
          <a:xfrm>
            <a:off x="6661150" y="1537970"/>
            <a:ext cx="2091055" cy="4974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alibri" charset="0"/>
              <a:ea typeface="Calibri" charset="0"/>
            </a:endParaRPr>
          </a:p>
        </p:txBody>
      </p:sp>
      <p:pic>
        <p:nvPicPr>
          <p:cNvPr id="67" name="그림 66" descr="C:/Users/sprin/AppData/Roaming/PolarisOffice/ETemp/7884_19248696/fImage13108408290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26" r="2326"/>
          <a:stretch>
            <a:fillRect/>
          </a:stretch>
        </p:blipFill>
        <p:spPr>
          <a:xfrm>
            <a:off x="7051040" y="1803400"/>
            <a:ext cx="1353820" cy="1353820"/>
          </a:xfrm>
          <a:prstGeom prst="ellipse">
            <a:avLst/>
          </a:prstGeom>
          <a:noFill/>
        </p:spPr>
      </p:pic>
      <p:grpSp>
        <p:nvGrpSpPr>
          <p:cNvPr id="68" name="그룹 67"/>
          <p:cNvGrpSpPr/>
          <p:nvPr/>
        </p:nvGrpSpPr>
        <p:grpSpPr>
          <a:xfrm>
            <a:off x="6696075" y="3184525"/>
            <a:ext cx="2056130" cy="3337560"/>
            <a:chOff x="6696075" y="3184525"/>
            <a:chExt cx="2056130" cy="3337560"/>
          </a:xfrm>
        </p:grpSpPr>
        <p:sp>
          <p:nvSpPr>
            <p:cNvPr id="69" name="텍스트 상자 68"/>
            <p:cNvSpPr txBox="1">
              <a:spLocks/>
            </p:cNvSpPr>
            <p:nvPr/>
          </p:nvSpPr>
          <p:spPr>
            <a:xfrm>
              <a:off x="6795135" y="3184525"/>
              <a:ext cx="1835150" cy="247650"/>
            </a:xfrm>
            <a:prstGeom prst="rect">
              <a:avLst/>
            </a:prstGeom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Tx/>
                <a:buNone/>
              </a:pPr>
              <a:r>
                <a:rPr sz="1600" b="1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장범석</a:t>
              </a:r>
              <a:endParaRPr lang="ko-KR" altLang="en-US" sz="1600" b="1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70" name="텍스트 상자 69"/>
            <p:cNvSpPr txBox="1">
              <a:spLocks/>
            </p:cNvSpPr>
            <p:nvPr/>
          </p:nvSpPr>
          <p:spPr>
            <a:xfrm>
              <a:off x="6814185" y="3471545"/>
              <a:ext cx="1835150" cy="250825"/>
            </a:xfrm>
            <a:prstGeom prst="rect">
              <a:avLst/>
            </a:prstGeom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마이 페이지</a:t>
              </a:r>
              <a:endParaRPr lang="ko-KR" altLang="en-US" sz="12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71" name="텍스트 상자 70"/>
            <p:cNvSpPr txBox="1">
              <a:spLocks/>
            </p:cNvSpPr>
            <p:nvPr/>
          </p:nvSpPr>
          <p:spPr>
            <a:xfrm>
              <a:off x="6696075" y="3663950"/>
              <a:ext cx="2056130" cy="28581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회원가입(SNS 연동)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아이디/비밀번호 찾기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회원정보 수정, 회원 탈퇴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결제모듈 구현(카카오페이)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통합검색 기능(메인페이지에 위치)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내 수강정보(수강중/수강완료 구분)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포인트 샵(상품 전체보기/카테고리별 보기, 상품 구매)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상품 등록 및 삭제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서울남산체 B" charset="0"/>
                  <a:ea typeface="서울남산체 B" charset="0"/>
                </a:rPr>
                <a:t>- 내 결제내역(상품구매내역)</a:t>
              </a:r>
              <a:endParaRPr lang="ko-KR" altLang="en-US" sz="1000">
                <a:solidFill>
                  <a:schemeClr val="bg1"/>
                </a:solidFill>
                <a:latin typeface="서울남산체 B" charset="0"/>
                <a:ea typeface="서울남산체 B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Pages>72</Pages>
  <Words>2243</Words>
  <Characters>0</Characters>
  <Application>Microsoft Office PowerPoint</Application>
  <DocSecurity>0</DocSecurity>
  <PresentationFormat>와이드스크린</PresentationFormat>
  <Lines>0</Lines>
  <Paragraphs>585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3" baseType="lpstr">
      <vt:lpstr>맑은 고딕</vt:lpstr>
      <vt:lpstr>서울남산체 B</vt:lpstr>
      <vt:lpstr>Arial</vt:lpstr>
      <vt:lpstr>Calibri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Windows 사용자</cp:lastModifiedBy>
  <cp:revision>5</cp:revision>
  <dcterms:modified xsi:type="dcterms:W3CDTF">2020-02-19T17:27:48Z</dcterms:modified>
</cp:coreProperties>
</file>